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2" r:id="rId4"/>
    <p:sldMasterId id="2147483739" r:id="rId5"/>
    <p:sldMasterId id="2147483756" r:id="rId6"/>
    <p:sldMasterId id="2147483729" r:id="rId7"/>
  </p:sldMasterIdLst>
  <p:notesMasterIdLst>
    <p:notesMasterId r:id="rId9"/>
  </p:notesMasterIdLst>
  <p:handoutMasterIdLst>
    <p:handoutMasterId r:id="rId10"/>
  </p:handoutMasterIdLst>
  <p:sldIdLst>
    <p:sldId id="258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1D7F"/>
    <a:srgbClr val="30BCF9"/>
    <a:srgbClr val="568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0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38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5" d="100"/>
          <a:sy n="45" d="100"/>
        </p:scale>
        <p:origin x="2301" y="2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Master" Target="slideMasters/slideMaster4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AC9932-CA20-4257-96F8-AEF47F4FE17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44BDB-1739-4DA3-9808-E751F8F023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C3BDF0-612F-4B86-B2E0-FE0864F2F015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8A5EDF-40A4-42DE-978B-A5DB218FD83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617637-3CDB-4668-B514-E8C2400A890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67B992-5542-4F4F-B02D-11AE6EBE7C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79658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36368-9384-4B69-8248-DD4BCCB22B29}" type="datetimeFigureOut">
              <a:rPr lang="en-GB" smtClean="0"/>
              <a:t>06/11/2023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79658-B33D-484A-BD11-32D76FD99C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605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72A6AF0-F154-4604-92D2-D8744E55E2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53" y="2444286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453" y="2925763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934325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6E281C-7AB4-4AFE-9317-92517D23F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54610025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4707D971-7F7C-4D59-A452-D9B28B9DF0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68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540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6BE9559-5136-405A-AFA9-FB42FB57C1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68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84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7295A8BB-79EC-4AE9-A9B8-9728F2E63A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68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8376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0307AE0-6E47-4643-98C4-2DB3263FC1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68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07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ABB8F82-193C-47F3-9E64-BE400162D1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68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741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232E76A-9BE0-4537-B9E5-AC390509E5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68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87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948B76B5-C642-425F-9C43-E4E5A666E6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22742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0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1708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4622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3FC9DBDE-9469-4BDF-9144-9B7F3E1530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453" y="4281170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453" y="4734072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180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1D4BF78-ADE2-4D9E-9345-DDDB557BA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453" y="4281170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453" y="4734000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281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64B7509-394A-48E4-9370-5BAA7A6D2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53" y="2322906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453" y="2804383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5914108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743FCA98-2B91-446B-A89D-CA56C2E4B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453" y="4281170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453" y="4734000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3690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A6318BB-B4B8-4472-9EC0-E14A270B6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453" y="4281170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453" y="4734000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1662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A496432-027C-40A4-8D8D-07C5DE58A1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453" y="4281170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453" y="4734000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82324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0503DD2A-781B-41F2-B180-867BE1F0BA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9453" y="4281170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noProof="0" dirty="0"/>
              <a:t>Section header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9453" y="4734000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 dirty="0"/>
              <a:t>Subtitle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328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overnment Campus logo">
            <a:extLst>
              <a:ext uri="{FF2B5EF4-FFF2-40B4-BE49-F238E27FC236}">
                <a16:creationId xmlns:a16="http://schemas.microsoft.com/office/drawing/2014/main" id="{91A8B759-D589-4417-BA72-00375B1EB9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9453" y="2444286"/>
            <a:ext cx="5065698" cy="451314"/>
          </a:xfrm>
        </p:spPr>
        <p:txBody>
          <a:bodyPr lIns="0" tIns="0" rIns="0" bIns="0" anchor="b">
            <a:noAutofit/>
          </a:bodyPr>
          <a:lstStyle>
            <a:lvl1pPr algn="l">
              <a:defRPr sz="3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453" y="2925763"/>
            <a:ext cx="5065698" cy="45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136849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BB0D8AAF-07FF-4732-A21C-E10D42330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618288" y="6481188"/>
            <a:ext cx="1949612" cy="365125"/>
          </a:xfrm>
        </p:spPr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668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2C126FB-6FB8-4053-A151-766A2B1CC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3407687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B88995-0D01-42BE-BCD6-94B75BF91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5024470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6ACB2A0-8072-4DF9-92CB-41E578FF3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91038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EF58CC4-716D-4F1B-8333-07AB7B6B7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05576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9B52F9-3942-480F-B653-D2629C16D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098" y="403200"/>
            <a:ext cx="7987640" cy="1075256"/>
          </a:xfrm>
        </p:spPr>
        <p:txBody>
          <a:bodyPr lIns="0" tIns="0" rIns="0" bIns="0" anchor="t">
            <a:noAutofit/>
          </a:bodyPr>
          <a:lstStyle>
            <a:lvl1pPr>
              <a:lnSpc>
                <a:spcPct val="100000"/>
              </a:lnSpc>
              <a:defRPr sz="3600" b="1"/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0098" y="1803600"/>
            <a:ext cx="7987640" cy="4351338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600"/>
              </a:spcBef>
              <a:buNone/>
              <a:defRPr/>
            </a:lvl1pPr>
            <a:lvl2pPr marL="228600" indent="-228600">
              <a:lnSpc>
                <a:spcPct val="100000"/>
              </a:lnSpc>
              <a:spcBef>
                <a:spcPts val="600"/>
              </a:spcBef>
              <a:defRPr sz="2800"/>
            </a:lvl2pPr>
            <a:lvl3pPr marL="460800" indent="-230400">
              <a:lnSpc>
                <a:spcPct val="100000"/>
              </a:lnSpc>
              <a:spcBef>
                <a:spcPts val="600"/>
              </a:spcBef>
              <a:defRPr sz="2400"/>
            </a:lvl3pPr>
            <a:lvl4pPr marL="691200" indent="-230400">
              <a:lnSpc>
                <a:spcPct val="100000"/>
              </a:lnSpc>
              <a:spcBef>
                <a:spcPts val="600"/>
              </a:spcBef>
              <a:defRPr sz="2000"/>
            </a:lvl4pPr>
            <a:lvl5pPr marL="921600" indent="-230400">
              <a:lnSpc>
                <a:spcPct val="100000"/>
              </a:lnSpc>
              <a:spcBef>
                <a:spcPts val="6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Bullet 1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7F7FCB-509D-4137-AA95-81ACF5D2CD42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8958188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pos="363">
          <p15:clr>
            <a:srgbClr val="FBAE40"/>
          </p15:clr>
        </p15:guide>
        <p15:guide id="3" pos="5397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600" y="403200"/>
            <a:ext cx="7972425" cy="1076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line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600" y="1803600"/>
            <a:ext cx="797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8288" y="6483042"/>
            <a:ext cx="194961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B84BBF6-7A65-449B-97D4-E2156BF31E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693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6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51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5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78750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F26B43"/>
          </p15:clr>
        </p15:guide>
        <p15:guide id="2" pos="5397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600" y="403200"/>
            <a:ext cx="7972425" cy="1076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line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600" y="1803600"/>
            <a:ext cx="797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4608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691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9216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8288" y="6483042"/>
            <a:ext cx="194961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B84BBF6-7A65-449B-97D4-E2156BF31E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680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6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51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5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78750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F26B43"/>
          </p15:clr>
        </p15:guide>
        <p15:guide id="2" pos="539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600" y="403200"/>
            <a:ext cx="7972425" cy="1076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line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600" y="1803600"/>
            <a:ext cx="797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4608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691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9216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8288" y="6483042"/>
            <a:ext cx="194961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B84BBF6-7A65-449B-97D4-E2156BF31E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7049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6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51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5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78750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F26B43"/>
          </p15:clr>
        </p15:guide>
        <p15:guide id="2" pos="539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9600" y="226800"/>
            <a:ext cx="7972425" cy="10764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en-US" dirty="0"/>
              <a:t>Title line 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9600" y="1803600"/>
            <a:ext cx="7974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marL="228600" lvl="1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Second level</a:t>
            </a:r>
          </a:p>
          <a:p>
            <a:pPr marL="460800" lvl="2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Third level</a:t>
            </a:r>
          </a:p>
          <a:p>
            <a:pPr marL="691200" lvl="3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Fourth level</a:t>
            </a:r>
          </a:p>
          <a:p>
            <a:pPr marL="921600" lvl="4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8288" y="6483042"/>
            <a:ext cx="194961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600">
                <a:solidFill>
                  <a:schemeClr val="tx1"/>
                </a:solidFill>
              </a:defRPr>
            </a:lvl1pPr>
          </a:lstStyle>
          <a:p>
            <a:fld id="{0B84BBF6-7A65-449B-97D4-E2156BF31E1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7784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600" b="0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4572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5751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805500" indent="-34290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978750" indent="-285750" algn="l" defTabSz="914400" rtl="0" eaLnBrk="1" latinLnBrk="0" hangingPunct="1">
        <a:lnSpc>
          <a:spcPct val="100000"/>
        </a:lnSpc>
        <a:spcBef>
          <a:spcPts val="600"/>
        </a:spcBef>
        <a:buClr>
          <a:schemeClr val="accent3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63">
          <p15:clr>
            <a:srgbClr val="F26B43"/>
          </p15:clr>
        </p15:guide>
        <p15:guide id="2" pos="539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bookings.governmentcampus.co.uk/" TargetMode="Externa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3A75B5-3F82-42F8-9B7C-D6150E8351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239" y="2065999"/>
            <a:ext cx="8954598" cy="451314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specialist courses added to the Government Curriculum</a:t>
            </a:r>
            <a:endParaRPr lang="en-GB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CA38369-BED2-49BD-0C1C-7BAB2362EEAF}"/>
              </a:ext>
            </a:extLst>
          </p:cNvPr>
          <p:cNvSpPr txBox="1"/>
          <p:nvPr/>
        </p:nvSpPr>
        <p:spPr>
          <a:xfrm>
            <a:off x="4206902" y="2801755"/>
            <a:ext cx="4701967" cy="332037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Gmail excluding coaching</a:t>
            </a:r>
            <a:endParaRPr lang="en-GB" sz="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Gmail including coaching</a:t>
            </a:r>
            <a:endParaRPr lang="en-GB" sz="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Outlook (Windows) including 60 minutes coaching</a:t>
            </a:r>
            <a:endParaRPr lang="en-GB" sz="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Outlook (Windows) excluding coaching</a:t>
            </a:r>
            <a:endParaRPr lang="en-GB" sz="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Outlook for Mac including coaching</a:t>
            </a:r>
            <a:endParaRPr lang="en-GB" sz="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Outlook for Mac excluding coaching</a:t>
            </a:r>
            <a:endParaRPr lang="en-GB" sz="6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Record-keeping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OneNote including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Record-keeping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OneNote excluding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Shorten Meetings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in Meetings including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Shorten Meetings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in Meetings excluding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Execution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Microsoft Teams and Planner including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Execution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Microsoft Teams and Planner excluding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Planning Breakthroughs PMI Methodology including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 Planning Breakthroughs PMI Methodology excluding coaching</a:t>
            </a: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4000" lvl="0" indent="-144000"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 Management </a:t>
            </a:r>
            <a:r>
              <a:rPr lang="en-GB" sz="800" kern="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WorkingSmart</a:t>
            </a:r>
            <a:r>
              <a:rPr lang="en-GB" sz="8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Processes with Outlook (Windows) including 30 minutes coaching</a:t>
            </a:r>
          </a:p>
          <a:p>
            <a:pPr marL="144000" lvl="0" indent="-144000">
              <a:spcAft>
                <a:spcPts val="300"/>
              </a:spcAft>
              <a:buFont typeface="Symbol" panose="05050102010706020507" pitchFamily="18" charset="2"/>
              <a:buChar char=""/>
            </a:pPr>
            <a:endParaRPr lang="en-GB" sz="800" kern="1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300"/>
              </a:spcAft>
            </a:pPr>
            <a:r>
              <a:rPr lang="en-GB" sz="800" i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*Priority Management courses above are available in England and Wales only</a:t>
            </a:r>
            <a:endParaRPr lang="en-GB" sz="8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18A3D5-53BD-894E-7D06-D8A529CD7063}"/>
              </a:ext>
            </a:extLst>
          </p:cNvPr>
          <p:cNvSpPr txBox="1"/>
          <p:nvPr/>
        </p:nvSpPr>
        <p:spPr>
          <a:xfrm>
            <a:off x="466239" y="2801754"/>
            <a:ext cx="3191361" cy="2629187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IMI L2 and L3 combined Award in Electric/Hybrid Vehicle System Repair &amp; Replacement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Electric Vehicle Motors and Control Systems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Electric Vehicle Maintenance, Repairs and Replacement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Electric Vehicles Safe Working, Tools and Hazard Management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Braking System Technology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9 Heavy Electric Vehicle Systems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Validated Recognition Plus (1, 2 &amp; 3) in Roadside and Recovery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Booster Packs and Skates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IMI Level 2 Award In Electric/Hybrid Vehicle Hazard Management For Emergency And Recovery Personnel</a:t>
            </a: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DriveAWARE</a:t>
            </a:r>
            <a:endParaRPr lang="en-GB" sz="8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144000" indent="-144000">
              <a:lnSpc>
                <a:spcPct val="107000"/>
              </a:lnSpc>
              <a:spcAft>
                <a:spcPts val="400"/>
              </a:spcAft>
              <a:buFont typeface="Symbol" panose="05050102010706020507" pitchFamily="18" charset="2"/>
              <a:buChar char=""/>
            </a:pPr>
            <a:r>
              <a:rPr lang="en-GB" sz="800" kern="100" dirty="0">
                <a:latin typeface="Arial" panose="020B0604020202020204" pitchFamily="34" charset="0"/>
                <a:cs typeface="Times New Roman" panose="02020603050405020304" pitchFamily="18" charset="0"/>
              </a:rPr>
              <a:t>Electric Vehicle and </a:t>
            </a:r>
            <a:r>
              <a:rPr lang="en-GB" sz="800" kern="100" dirty="0" err="1">
                <a:latin typeface="Arial" panose="020B0604020202020204" pitchFamily="34" charset="0"/>
                <a:cs typeface="Times New Roman" panose="02020603050405020304" pitchFamily="18" charset="0"/>
              </a:rPr>
              <a:t>HybridAWARE</a:t>
            </a:r>
            <a:endParaRPr lang="en-GB" sz="800" kern="1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3E07BA-785F-A3BF-4917-612035C0F6D5}"/>
              </a:ext>
            </a:extLst>
          </p:cNvPr>
          <p:cNvSpPr txBox="1"/>
          <p:nvPr/>
        </p:nvSpPr>
        <p:spPr>
          <a:xfrm>
            <a:off x="350685" y="6269131"/>
            <a:ext cx="84426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1" dirty="0"/>
              <a:t>You can book these course by visiting the </a:t>
            </a:r>
            <a:r>
              <a:rPr lang="en-GB" sz="1400" b="1" dirty="0">
                <a:hlinkClick r:id="rId2"/>
              </a:rPr>
              <a:t>Booking Portal (governmentcampus.co.uk)</a:t>
            </a:r>
            <a:endParaRPr lang="en-GB" sz="1400" b="1" dirty="0"/>
          </a:p>
        </p:txBody>
      </p:sp>
    </p:spTree>
    <p:extLst>
      <p:ext uri="{BB962C8B-B14F-4D97-AF65-F5344CB8AC3E}">
        <p14:creationId xmlns:p14="http://schemas.microsoft.com/office/powerpoint/2010/main" val="867679868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s">
  <a:themeElements>
    <a:clrScheme name="CO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8CC00"/>
      </a:accent1>
      <a:accent2>
        <a:srgbClr val="2FBEFA"/>
      </a:accent2>
      <a:accent3>
        <a:srgbClr val="7E59F8"/>
      </a:accent3>
      <a:accent4>
        <a:srgbClr val="E41D7F"/>
      </a:accent4>
      <a:accent5>
        <a:srgbClr val="FF5951"/>
      </a:accent5>
      <a:accent6>
        <a:srgbClr val="FFB700"/>
      </a:accent6>
      <a:hlink>
        <a:srgbClr val="7E59F8"/>
      </a:hlink>
      <a:folHlink>
        <a:srgbClr val="2FBEF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courses" id="{5A010993-69BE-4608-B33A-D4573B7EE9C2}" vid="{C946F44C-5E45-4BBF-80D2-9D7065150DC6}"/>
    </a:ext>
  </a:extLst>
</a:theme>
</file>

<file path=ppt/theme/theme2.xml><?xml version="1.0" encoding="utf-8"?>
<a:theme xmlns:a="http://schemas.openxmlformats.org/drawingml/2006/main" name="Content page - option 1 ">
  <a:themeElements>
    <a:clrScheme name="CO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8CC00"/>
      </a:accent1>
      <a:accent2>
        <a:srgbClr val="2FBEFA"/>
      </a:accent2>
      <a:accent3>
        <a:srgbClr val="7E59F8"/>
      </a:accent3>
      <a:accent4>
        <a:srgbClr val="E41D7F"/>
      </a:accent4>
      <a:accent5>
        <a:srgbClr val="FF5951"/>
      </a:accent5>
      <a:accent6>
        <a:srgbClr val="FFB700"/>
      </a:accent6>
      <a:hlink>
        <a:srgbClr val="7E59F8"/>
      </a:hlink>
      <a:folHlink>
        <a:srgbClr val="2FBEF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courses" id="{5A010993-69BE-4608-B33A-D4573B7EE9C2}" vid="{42DE789F-15A9-4AA9-8F38-10C42EFA567C}"/>
    </a:ext>
  </a:extLst>
</a:theme>
</file>

<file path=ppt/theme/theme3.xml><?xml version="1.0" encoding="utf-8"?>
<a:theme xmlns:a="http://schemas.openxmlformats.org/drawingml/2006/main" name="Content page - option 2">
  <a:themeElements>
    <a:clrScheme name="CO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8CC00"/>
      </a:accent1>
      <a:accent2>
        <a:srgbClr val="2FBEFA"/>
      </a:accent2>
      <a:accent3>
        <a:srgbClr val="7E59F8"/>
      </a:accent3>
      <a:accent4>
        <a:srgbClr val="E41D7F"/>
      </a:accent4>
      <a:accent5>
        <a:srgbClr val="FF5951"/>
      </a:accent5>
      <a:accent6>
        <a:srgbClr val="FFB700"/>
      </a:accent6>
      <a:hlink>
        <a:srgbClr val="7E59F8"/>
      </a:hlink>
      <a:folHlink>
        <a:srgbClr val="2FBEF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courses" id="{5A010993-69BE-4608-B33A-D4573B7EE9C2}" vid="{62C44EDE-F2F2-4710-9EF6-8408E048944C}"/>
    </a:ext>
  </a:extLst>
</a:theme>
</file>

<file path=ppt/theme/theme4.xml><?xml version="1.0" encoding="utf-8"?>
<a:theme xmlns:a="http://schemas.openxmlformats.org/drawingml/2006/main" name="Section Dividers">
  <a:themeElements>
    <a:clrScheme name="CO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68CC00"/>
      </a:accent1>
      <a:accent2>
        <a:srgbClr val="2FBEFA"/>
      </a:accent2>
      <a:accent3>
        <a:srgbClr val="7E59F8"/>
      </a:accent3>
      <a:accent4>
        <a:srgbClr val="E41D7F"/>
      </a:accent4>
      <a:accent5>
        <a:srgbClr val="FF5951"/>
      </a:accent5>
      <a:accent6>
        <a:srgbClr val="FFB700"/>
      </a:accent6>
      <a:hlink>
        <a:srgbClr val="7E59F8"/>
      </a:hlink>
      <a:folHlink>
        <a:srgbClr val="2FBEFA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 courses" id="{5A010993-69BE-4608-B33A-D4573B7EE9C2}" vid="{72F075F8-6D04-4DC1-8722-C9E94A5050E3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98918AABC2B944AD24464FE9149D82" ma:contentTypeVersion="17" ma:contentTypeDescription="Create a new document." ma:contentTypeScope="" ma:versionID="f5fc1adf11c1cc472cb9627f3cf153ec">
  <xsd:schema xmlns:xsd="http://www.w3.org/2001/XMLSchema" xmlns:xs="http://www.w3.org/2001/XMLSchema" xmlns:p="http://schemas.microsoft.com/office/2006/metadata/properties" xmlns:ns2="76c20338-46dc-4446-990b-3d01637c29a3" xmlns:ns3="e27542ab-a379-44af-9e0f-fdc005d15c69" xmlns:ns4="4243d5be-521d-4052-81ca-f0f31ea6f2da" targetNamespace="http://schemas.microsoft.com/office/2006/metadata/properties" ma:root="true" ma:fieldsID="5b647628b2988d0fa3b005f9a78a158a" ns2:_="" ns3:_="" ns4:_="">
    <xsd:import namespace="76c20338-46dc-4446-990b-3d01637c29a3"/>
    <xsd:import namespace="e27542ab-a379-44af-9e0f-fdc005d15c69"/>
    <xsd:import namespace="4243d5be-521d-4052-81ca-f0f31ea6f2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c20338-46dc-4446-990b-3d01637c29a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8883d318-f35c-4577-94aa-4c8e836d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7542ab-a379-44af-9e0f-fdc005d15c6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43d5be-521d-4052-81ca-f0f31ea6f2da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7ed5765e-19e4-4d6f-aa65-2fc36e72b3fe}" ma:internalName="TaxCatchAll" ma:showField="CatchAllData" ma:web="e27542ab-a379-44af-9e0f-fdc005d15c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6c20338-46dc-4446-990b-3d01637c29a3">
      <Terms xmlns="http://schemas.microsoft.com/office/infopath/2007/PartnerControls"/>
    </lcf76f155ced4ddcb4097134ff3c332f>
    <TaxCatchAll xmlns="4243d5be-521d-4052-81ca-f0f31ea6f2da" xsi:nil="true"/>
    <SharedWithUsers xmlns="e27542ab-a379-44af-9e0f-fdc005d15c69">
      <UserInfo>
        <DisplayName>Mortimer, Katie</DisplayName>
        <AccountId>207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7464C1C9-A984-41B0-85D5-5ACE1A70A72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9F4032-E3F4-4866-B772-AA0F7884F1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c20338-46dc-4446-990b-3d01637c29a3"/>
    <ds:schemaRef ds:uri="e27542ab-a379-44af-9e0f-fdc005d15c69"/>
    <ds:schemaRef ds:uri="4243d5be-521d-4052-81ca-f0f31ea6f2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2796FB-14BB-46A5-9EBB-5F2375E4227B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www.w3.org/XML/1998/namespace"/>
    <ds:schemaRef ds:uri="http://schemas.microsoft.com/office/2006/documentManagement/types"/>
    <ds:schemaRef ds:uri="e27542ab-a379-44af-9e0f-fdc005d15c69"/>
    <ds:schemaRef ds:uri="4243d5be-521d-4052-81ca-f0f31ea6f2da"/>
    <ds:schemaRef ds:uri="http://purl.org/dc/elements/1.1/"/>
    <ds:schemaRef ds:uri="http://schemas.openxmlformats.org/package/2006/metadata/core-properties"/>
    <ds:schemaRef ds:uri="76c20338-46dc-4446-990b-3d01637c29a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courses</Template>
  <TotalTime>3</TotalTime>
  <Words>260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Arial</vt:lpstr>
      <vt:lpstr>Calibri</vt:lpstr>
      <vt:lpstr>Symbol</vt:lpstr>
      <vt:lpstr>Title Slides</vt:lpstr>
      <vt:lpstr>Content page - option 1 </vt:lpstr>
      <vt:lpstr>Content page - option 2</vt:lpstr>
      <vt:lpstr>Section Dividers</vt:lpstr>
      <vt:lpstr>New specialist courses added to the Government Curriculum</vt:lpstr>
    </vt:vector>
  </TitlesOfParts>
  <Company>KPMG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specialist courses - Nov 2023</dc:title>
  <dc:subject>[Subject]</dc:subject>
  <dc:creator>Government Campus</dc:creator>
  <cp:keywords>[Keywords]</cp:keywords>
  <cp:lastModifiedBy>Gupta, Deepshikha (KGS)</cp:lastModifiedBy>
  <cp:revision>3</cp:revision>
  <dcterms:created xsi:type="dcterms:W3CDTF">2023-11-03T13:21:45Z</dcterms:created>
  <dcterms:modified xsi:type="dcterms:W3CDTF">2023-11-06T10:21:35Z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0x0101006A98918AABC2B944AD24464FE9149D82</vt:lpwstr>
  </property>
  <property fmtid="{D5CDD505-2E9C-101B-9397-08002B2CF9AE}" pid="3" name="MediaServiceImageTags">
    <vt:lpwstr/>
  </property>
</Properties>
</file>