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661" r:id="rId6"/>
  </p:sldMasterIdLst>
  <p:notesMasterIdLst>
    <p:notesMasterId r:id="rId11"/>
  </p:notesMasterIdLst>
  <p:sldIdLst>
    <p:sldId id="256" r:id="rId7"/>
    <p:sldId id="496" r:id="rId8"/>
    <p:sldId id="499" r:id="rId9"/>
    <p:sldId id="500"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71" userDrawn="1">
          <p15:clr>
            <a:srgbClr val="A4A3A4"/>
          </p15:clr>
        </p15:guide>
        <p15:guide id="2" pos="288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RHrE7JuUQ2pcQcvLdPY29aqoA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1FFC2"/>
    <a:srgbClr val="7E5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84CD93-EB2D-4B40-92B8-E11822F08C98}">
  <a:tblStyle styleId="{1D84CD93-EB2D-4B40-92B8-E11822F08C9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5" autoAdjust="0"/>
    <p:restoredTop sz="86358" autoAdjust="0"/>
  </p:normalViewPr>
  <p:slideViewPr>
    <p:cSldViewPr snapToGrid="0">
      <p:cViewPr varScale="1">
        <p:scale>
          <a:sx n="88" d="100"/>
          <a:sy n="88" d="100"/>
        </p:scale>
        <p:origin x="2034" y="84"/>
      </p:cViewPr>
      <p:guideLst>
        <p:guide orient="horz" pos="107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customschemas.google.com/relationships/presentationmetadata" Target="meta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77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 name="Google Shape;15;p18"/>
          <p:cNvSpPr txBox="1">
            <a:spLocks noGrp="1"/>
          </p:cNvSpPr>
          <p:nvPr>
            <p:ph type="ctrTitle"/>
          </p:nvPr>
        </p:nvSpPr>
        <p:spPr>
          <a:xfrm>
            <a:off x="579453" y="2444286"/>
            <a:ext cx="5065699" cy="45131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ubTitle" idx="1"/>
          </p:nvPr>
        </p:nvSpPr>
        <p:spPr>
          <a:xfrm>
            <a:off x="579453" y="2925763"/>
            <a:ext cx="5065699" cy="4500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800"/>
              <a:buNone/>
              <a:defRPr sz="2801">
                <a:latin typeface="Arial"/>
                <a:ea typeface="Arial"/>
                <a:cs typeface="Arial"/>
                <a:sym typeface="Arial"/>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600"/>
              <a:buNone/>
              <a:defRPr sz="1600"/>
            </a:lvl4pPr>
            <a:lvl5pPr lvl="4" algn="ctr">
              <a:lnSpc>
                <a:spcPct val="10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63"/>
        <p:cNvGrpSpPr/>
        <p:nvPr/>
      </p:nvGrpSpPr>
      <p:grpSpPr>
        <a:xfrm>
          <a:off x="0" y="0"/>
          <a:ext cx="0" cy="0"/>
          <a:chOff x="0" y="0"/>
          <a:chExt cx="0" cy="0"/>
        </a:xfrm>
      </p:grpSpPr>
      <p:pic>
        <p:nvPicPr>
          <p:cNvPr id="64" name="Google Shape;64;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 name="Google Shape;65;p29"/>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67" name="Google Shape;67;p29"/>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BB0D8AAF-07FF-4732-A21C-E10D42330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18289" y="6481190"/>
            <a:ext cx="1949612" cy="365125"/>
          </a:xfrm>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497171049"/>
      </p:ext>
    </p:extLst>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126FB-6FB8-4053-A151-766A2B1CC8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1208331853"/>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B88995-0D01-42BE-BCD6-94B75BF91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3219474411"/>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CB2A0-8072-4DF9-92CB-41E578FF3C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49388368"/>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F58CC4-716D-4F1B-8333-07AB7B6B74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2865209834"/>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9B52F9-3942-480F-B653-D2629C16D3C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409753827"/>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E281C-7AB4-4AFE-9317-92517D23FD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099" y="403201"/>
            <a:ext cx="7987640" cy="1075256"/>
          </a:xfrm>
        </p:spPr>
        <p:txBody>
          <a:bodyPr lIns="0" tIns="0" rIns="0" bIns="0" anchor="t">
            <a:noAutofit/>
          </a:bodyPr>
          <a:lstStyle>
            <a:lvl1pPr>
              <a:lnSpc>
                <a:spcPct val="100000"/>
              </a:lnSpc>
              <a:defRPr sz="3600" b="1"/>
            </a:lvl1pPr>
          </a:lstStyle>
          <a:p>
            <a:endParaRPr lang="en-US" dirty="0"/>
          </a:p>
        </p:txBody>
      </p:sp>
      <p:sp>
        <p:nvSpPr>
          <p:cNvPr id="3" name="Content Placeholder 2"/>
          <p:cNvSpPr>
            <a:spLocks noGrp="1"/>
          </p:cNvSpPr>
          <p:nvPr>
            <p:ph idx="1"/>
          </p:nvPr>
        </p:nvSpPr>
        <p:spPr>
          <a:xfrm>
            <a:off x="580099" y="1803600"/>
            <a:ext cx="7987640" cy="4351338"/>
          </a:xfrm>
        </p:spPr>
        <p:txBody>
          <a:bodyPr lIns="0" tIns="0" rIns="0" bIns="0">
            <a:noAutofit/>
          </a:bodyPr>
          <a:lstStyle>
            <a:lvl1pPr marL="0" indent="0">
              <a:lnSpc>
                <a:spcPct val="100000"/>
              </a:lnSpc>
              <a:spcBef>
                <a:spcPts val="600"/>
              </a:spcBef>
              <a:buNone/>
              <a:defRPr/>
            </a:lvl1pPr>
            <a:lvl2pPr marL="228607" indent="-228607">
              <a:lnSpc>
                <a:spcPct val="100000"/>
              </a:lnSpc>
              <a:spcBef>
                <a:spcPts val="600"/>
              </a:spcBef>
              <a:defRPr sz="2801"/>
            </a:lvl2pPr>
            <a:lvl3pPr marL="460813" indent="-230407">
              <a:lnSpc>
                <a:spcPct val="100000"/>
              </a:lnSpc>
              <a:spcBef>
                <a:spcPts val="600"/>
              </a:spcBef>
              <a:defRPr sz="2400"/>
            </a:lvl3pPr>
            <a:lvl4pPr marL="691220" indent="-230407">
              <a:lnSpc>
                <a:spcPct val="100000"/>
              </a:lnSpc>
              <a:spcBef>
                <a:spcPts val="600"/>
              </a:spcBef>
              <a:defRPr sz="2000"/>
            </a:lvl4pPr>
            <a:lvl5pPr marL="921627" indent="-230407">
              <a:lnSpc>
                <a:spcPct val="100000"/>
              </a:lnSpc>
              <a:spcBef>
                <a:spcPts val="600"/>
              </a:spcBef>
              <a:defRPr/>
            </a:lvl5pPr>
          </a:lstStyle>
          <a:p>
            <a:pPr lvl="0"/>
            <a:r>
              <a:rPr lang="en-US" dirty="0"/>
              <a:t>Click to edit Master text styles</a:t>
            </a:r>
          </a:p>
          <a:p>
            <a:pPr lvl="1"/>
            <a:r>
              <a:rPr lang="en-US" dirty="0"/>
              <a:t>Bullet 1</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7F7FCB-509D-4137-AA95-81ACF5D2CD42}" type="slidenum">
              <a:rPr lang="en-GB" smtClean="0"/>
              <a:t>‹#›</a:t>
            </a:fld>
            <a:endParaRPr lang="en-GB" dirty="0"/>
          </a:p>
        </p:txBody>
      </p:sp>
    </p:spTree>
    <p:extLst>
      <p:ext uri="{BB962C8B-B14F-4D97-AF65-F5344CB8AC3E}">
        <p14:creationId xmlns:p14="http://schemas.microsoft.com/office/powerpoint/2010/main" val="3707034453"/>
      </p:ext>
    </p:extLst>
  </p:cSld>
  <p:clrMapOvr>
    <a:masterClrMapping/>
  </p:clrMapOvr>
  <p:hf hdr="0" dt="0"/>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2 ">
  <p:cSld name="Title Slide 2 ">
    <p:spTree>
      <p:nvGrpSpPr>
        <p:cNvPr id="1" name="Shape 17"/>
        <p:cNvGrpSpPr/>
        <p:nvPr/>
      </p:nvGrpSpPr>
      <p:grpSpPr>
        <a:xfrm>
          <a:off x="0" y="0"/>
          <a:ext cx="0" cy="0"/>
          <a:chOff x="0" y="0"/>
          <a:chExt cx="0" cy="0"/>
        </a:xfrm>
      </p:grpSpPr>
      <p:pic>
        <p:nvPicPr>
          <p:cNvPr id="18" name="Google Shape;18;p27" descr="A picture containing text&#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27"/>
          <p:cNvSpPr txBox="1">
            <a:spLocks noGrp="1"/>
          </p:cNvSpPr>
          <p:nvPr>
            <p:ph type="ctrTitle"/>
          </p:nvPr>
        </p:nvSpPr>
        <p:spPr>
          <a:xfrm>
            <a:off x="579453" y="2322906"/>
            <a:ext cx="5065699" cy="45131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7"/>
          <p:cNvSpPr txBox="1">
            <a:spLocks noGrp="1"/>
          </p:cNvSpPr>
          <p:nvPr>
            <p:ph type="subTitle" idx="1"/>
          </p:nvPr>
        </p:nvSpPr>
        <p:spPr>
          <a:xfrm>
            <a:off x="579453" y="2804383"/>
            <a:ext cx="5065699" cy="4500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800"/>
              <a:buNone/>
              <a:defRPr sz="2801">
                <a:latin typeface="Arial"/>
                <a:ea typeface="Arial"/>
                <a:cs typeface="Arial"/>
                <a:sym typeface="Arial"/>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600"/>
              <a:buNone/>
              <a:defRPr sz="1600"/>
            </a:lvl4pPr>
            <a:lvl5pPr lvl="4" algn="ctr">
              <a:lnSpc>
                <a:spcPct val="10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13315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
  <p:cSld name="Title Slide 2 ">
    <p:spTree>
      <p:nvGrpSpPr>
        <p:cNvPr id="1" name="Shape 17"/>
        <p:cNvGrpSpPr/>
        <p:nvPr/>
      </p:nvGrpSpPr>
      <p:grpSpPr>
        <a:xfrm>
          <a:off x="0" y="0"/>
          <a:ext cx="0" cy="0"/>
          <a:chOff x="0" y="0"/>
          <a:chExt cx="0" cy="0"/>
        </a:xfrm>
      </p:grpSpPr>
      <p:pic>
        <p:nvPicPr>
          <p:cNvPr id="18" name="Google Shape;18;p21" descr="A picture containing text&#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21"/>
          <p:cNvSpPr txBox="1">
            <a:spLocks noGrp="1"/>
          </p:cNvSpPr>
          <p:nvPr>
            <p:ph type="ctrTitle"/>
          </p:nvPr>
        </p:nvSpPr>
        <p:spPr>
          <a:xfrm>
            <a:off x="579453" y="2322906"/>
            <a:ext cx="5065699" cy="45131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579453" y="2804383"/>
            <a:ext cx="5065699" cy="4500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800"/>
              <a:buNone/>
              <a:defRPr sz="2801">
                <a:latin typeface="Arial"/>
                <a:ea typeface="Arial"/>
                <a:cs typeface="Arial"/>
                <a:sym typeface="Arial"/>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600"/>
              <a:buNone/>
              <a:defRPr sz="1600"/>
            </a:lvl4pPr>
            <a:lvl5pPr lvl="4" algn="ctr">
              <a:lnSpc>
                <a:spcPct val="10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1"/>
        <p:cNvGrpSpPr/>
        <p:nvPr/>
      </p:nvGrpSpPr>
      <p:grpSpPr>
        <a:xfrm>
          <a:off x="0" y="0"/>
          <a:ext cx="0" cy="0"/>
          <a:chOff x="0" y="0"/>
          <a:chExt cx="0" cy="0"/>
        </a:xfrm>
      </p:grpSpPr>
      <p:pic>
        <p:nvPicPr>
          <p:cNvPr id="22" name="Google Shape;22;p23" descr="Government Campus logo"/>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Google Shape;23;p23"/>
          <p:cNvSpPr txBox="1">
            <a:spLocks noGrp="1"/>
          </p:cNvSpPr>
          <p:nvPr>
            <p:ph type="ctrTitle"/>
          </p:nvPr>
        </p:nvSpPr>
        <p:spPr>
          <a:xfrm>
            <a:off x="579453" y="2444286"/>
            <a:ext cx="5065699" cy="45131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579453" y="2925763"/>
            <a:ext cx="5065699" cy="4500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800"/>
              <a:buNone/>
              <a:defRPr sz="2801">
                <a:latin typeface="Arial"/>
                <a:ea typeface="Arial"/>
                <a:cs typeface="Arial"/>
                <a:sym typeface="Arial"/>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600"/>
              <a:buNone/>
              <a:defRPr sz="1600"/>
            </a:lvl4pPr>
            <a:lvl5pPr lvl="4" algn="ctr">
              <a:lnSpc>
                <a:spcPct val="10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pic>
        <p:nvPicPr>
          <p:cNvPr id="30" name="Google Shape;30;p20" descr="A picture containing shap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1" name="Google Shape;31;p20"/>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sldNum" idx="12"/>
          </p:nvPr>
        </p:nvSpPr>
        <p:spPr>
          <a:xfrm>
            <a:off x="6618289" y="6481190"/>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8"/>
        <p:cNvGrpSpPr/>
        <p:nvPr/>
      </p:nvGrpSpPr>
      <p:grpSpPr>
        <a:xfrm>
          <a:off x="0" y="0"/>
          <a:ext cx="0" cy="0"/>
          <a:chOff x="0" y="0"/>
          <a:chExt cx="0" cy="0"/>
        </a:xfrm>
      </p:grpSpPr>
      <p:pic>
        <p:nvPicPr>
          <p:cNvPr id="39" name="Google Shape;39;p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24"/>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5" name="Google Shape;45;p25"/>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47" name="Google Shape;47;p25"/>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8"/>
        <p:cNvGrpSpPr/>
        <p:nvPr/>
      </p:nvGrpSpPr>
      <p:grpSpPr>
        <a:xfrm>
          <a:off x="0" y="0"/>
          <a:ext cx="0" cy="0"/>
          <a:chOff x="0" y="0"/>
          <a:chExt cx="0" cy="0"/>
        </a:xfrm>
      </p:grpSpPr>
      <p:pic>
        <p:nvPicPr>
          <p:cNvPr id="49" name="Google Shape;49;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0" name="Google Shape;50;p26"/>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53"/>
        <p:cNvGrpSpPr/>
        <p:nvPr/>
      </p:nvGrpSpPr>
      <p:grpSpPr>
        <a:xfrm>
          <a:off x="0" y="0"/>
          <a:ext cx="0" cy="0"/>
          <a:chOff x="0" y="0"/>
          <a:chExt cx="0" cy="0"/>
        </a:xfrm>
      </p:grpSpPr>
      <p:pic>
        <p:nvPicPr>
          <p:cNvPr id="54" name="Google Shape;54;p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 name="Google Shape;55;p27"/>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57" name="Google Shape;57;p27"/>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58"/>
        <p:cNvGrpSpPr/>
        <p:nvPr/>
      </p:nvGrpSpPr>
      <p:grpSpPr>
        <a:xfrm>
          <a:off x="0" y="0"/>
          <a:ext cx="0" cy="0"/>
          <a:chOff x="0" y="0"/>
          <a:chExt cx="0" cy="0"/>
        </a:xfrm>
      </p:grpSpPr>
      <p:pic>
        <p:nvPicPr>
          <p:cNvPr id="59" name="Google Shape;59;p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Google Shape;60;p28"/>
          <p:cNvSpPr txBox="1">
            <a:spLocks noGrp="1"/>
          </p:cNvSpPr>
          <p:nvPr>
            <p:ph type="title"/>
          </p:nvPr>
        </p:nvSpPr>
        <p:spPr>
          <a:xfrm>
            <a:off x="580099" y="403201"/>
            <a:ext cx="7987640" cy="107525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580099" y="1803600"/>
            <a:ext cx="7987640" cy="4351338"/>
          </a:xfrm>
          <a:prstGeom prst="rect">
            <a:avLst/>
          </a:prstGeom>
          <a:noFill/>
          <a:ln>
            <a:noFill/>
          </a:ln>
        </p:spPr>
        <p:txBody>
          <a:bodyPr spcFirstLastPara="1" wrap="square" lIns="0" tIns="0" rIns="0" bIns="0" anchor="t" anchorCtr="0">
            <a:noAutofit/>
          </a:bodyPr>
          <a:lstStyle>
            <a:lvl1pPr marL="457213" lvl="0" indent="-228607" algn="l">
              <a:lnSpc>
                <a:spcPct val="100000"/>
              </a:lnSpc>
              <a:spcBef>
                <a:spcPts val="600"/>
              </a:spcBef>
              <a:spcAft>
                <a:spcPts val="0"/>
              </a:spcAft>
              <a:buClr>
                <a:schemeClr val="dk1"/>
              </a:buClr>
              <a:buSzPts val="2800"/>
              <a:buNone/>
              <a:defRPr/>
            </a:lvl1pPr>
            <a:lvl2pPr marL="914427" lvl="1" indent="-406412" algn="l">
              <a:lnSpc>
                <a:spcPct val="100000"/>
              </a:lnSpc>
              <a:spcBef>
                <a:spcPts val="600"/>
              </a:spcBef>
              <a:spcAft>
                <a:spcPts val="0"/>
              </a:spcAft>
              <a:buSzPts val="2800"/>
              <a:buChar char="•"/>
              <a:defRPr sz="2801"/>
            </a:lvl2pPr>
            <a:lvl3pPr marL="1371640" lvl="2" indent="-381011" algn="l">
              <a:lnSpc>
                <a:spcPct val="100000"/>
              </a:lnSpc>
              <a:spcBef>
                <a:spcPts val="600"/>
              </a:spcBef>
              <a:spcAft>
                <a:spcPts val="0"/>
              </a:spcAft>
              <a:buSzPts val="2400"/>
              <a:buChar char="•"/>
              <a:defRPr sz="2400"/>
            </a:lvl3pPr>
            <a:lvl4pPr marL="1828853" lvl="3" indent="-355610" algn="l">
              <a:lnSpc>
                <a:spcPct val="100000"/>
              </a:lnSpc>
              <a:spcBef>
                <a:spcPts val="600"/>
              </a:spcBef>
              <a:spcAft>
                <a:spcPts val="0"/>
              </a:spcAft>
              <a:buSzPts val="2000"/>
              <a:buChar char="•"/>
              <a:defRPr sz="2000"/>
            </a:lvl4pPr>
            <a:lvl5pPr marL="2286067" lvl="4" indent="-342909" algn="l">
              <a:lnSpc>
                <a:spcPct val="100000"/>
              </a:lnSpc>
              <a:spcBef>
                <a:spcPts val="600"/>
              </a:spcBef>
              <a:spcAft>
                <a:spcPts val="0"/>
              </a:spcAft>
              <a:buSzPts val="1800"/>
              <a:buChar char="•"/>
              <a:defRPr/>
            </a:lvl5pPr>
            <a:lvl6pPr marL="2743279" lvl="5" indent="-342909" algn="l">
              <a:lnSpc>
                <a:spcPct val="90000"/>
              </a:lnSpc>
              <a:spcBef>
                <a:spcPts val="500"/>
              </a:spcBef>
              <a:spcAft>
                <a:spcPts val="0"/>
              </a:spcAft>
              <a:buClr>
                <a:schemeClr val="dk1"/>
              </a:buClr>
              <a:buSzPts val="1800"/>
              <a:buChar char="•"/>
              <a:defRPr/>
            </a:lvl6pPr>
            <a:lvl7pPr marL="3200493" lvl="6" indent="-342909" algn="l">
              <a:lnSpc>
                <a:spcPct val="90000"/>
              </a:lnSpc>
              <a:spcBef>
                <a:spcPts val="500"/>
              </a:spcBef>
              <a:spcAft>
                <a:spcPts val="0"/>
              </a:spcAft>
              <a:buClr>
                <a:schemeClr val="dk1"/>
              </a:buClr>
              <a:buSzPts val="1800"/>
              <a:buChar char="•"/>
              <a:defRPr/>
            </a:lvl7pPr>
            <a:lvl8pPr marL="3657707" lvl="7" indent="-342909" algn="l">
              <a:lnSpc>
                <a:spcPct val="90000"/>
              </a:lnSpc>
              <a:spcBef>
                <a:spcPts val="500"/>
              </a:spcBef>
              <a:spcAft>
                <a:spcPts val="0"/>
              </a:spcAft>
              <a:buClr>
                <a:schemeClr val="dk1"/>
              </a:buClr>
              <a:buSzPts val="1800"/>
              <a:buChar char="•"/>
              <a:defRPr/>
            </a:lvl8pPr>
            <a:lvl9pPr marL="4114920" lvl="8" indent="-342909" algn="l">
              <a:lnSpc>
                <a:spcPct val="90000"/>
              </a:lnSpc>
              <a:spcBef>
                <a:spcPts val="500"/>
              </a:spcBef>
              <a:spcAft>
                <a:spcPts val="0"/>
              </a:spcAft>
              <a:buClr>
                <a:schemeClr val="dk1"/>
              </a:buClr>
              <a:buSzPts val="1800"/>
              <a:buChar char="•"/>
              <a:defRPr/>
            </a:lvl9pPr>
          </a:lstStyle>
          <a:p>
            <a:endParaRPr/>
          </a:p>
        </p:txBody>
      </p:sp>
      <p:sp>
        <p:nvSpPr>
          <p:cNvPr id="62" name="Google Shape;62;p28"/>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363" userDrawn="1">
          <p15:clr>
            <a:srgbClr val="FBAE40"/>
          </p15:clr>
        </p15:guide>
        <p15:guide id="3"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579601" y="403200"/>
            <a:ext cx="7972425" cy="10764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579600" y="1803600"/>
            <a:ext cx="7974000" cy="435133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chemeClr val="accent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userDrawn="1">
          <p15:clr>
            <a:srgbClr val="F26B43"/>
          </p15:clr>
        </p15:guide>
        <p15:guide id="2" pos="53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579601" y="403200"/>
            <a:ext cx="7972425" cy="10764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9"/>
          <p:cNvSpPr txBox="1">
            <a:spLocks noGrp="1"/>
          </p:cNvSpPr>
          <p:nvPr>
            <p:ph type="body" idx="1"/>
          </p:nvPr>
        </p:nvSpPr>
        <p:spPr>
          <a:xfrm>
            <a:off x="579600" y="1803600"/>
            <a:ext cx="7974000" cy="435133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chemeClr val="accent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19"/>
          <p:cNvSpPr txBox="1">
            <a:spLocks noGrp="1"/>
          </p:cNvSpPr>
          <p:nvPr>
            <p:ph type="sldNum" idx="12"/>
          </p:nvPr>
        </p:nvSpPr>
        <p:spPr>
          <a:xfrm>
            <a:off x="6618289" y="6483044"/>
            <a:ext cx="1949612"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userDrawn="1">
          <p15:clr>
            <a:srgbClr val="F26B43"/>
          </p15:clr>
        </p15:guide>
        <p15:guide id="2" pos="539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601" y="403200"/>
            <a:ext cx="7972425" cy="1076400"/>
          </a:xfrm>
          <a:prstGeom prst="rect">
            <a:avLst/>
          </a:prstGeom>
        </p:spPr>
        <p:txBody>
          <a:bodyPr vert="horz" lIns="0" tIns="0" rIns="0" bIns="0" rtlCol="0" anchor="t">
            <a:normAutofit/>
          </a:bodyPr>
          <a:lstStyle/>
          <a:p>
            <a:r>
              <a:rPr lang="en-US" dirty="0"/>
              <a:t>Title line 1</a:t>
            </a:r>
          </a:p>
        </p:txBody>
      </p:sp>
      <p:sp>
        <p:nvSpPr>
          <p:cNvPr id="3" name="Text Placeholder 2"/>
          <p:cNvSpPr>
            <a:spLocks noGrp="1"/>
          </p:cNvSpPr>
          <p:nvPr>
            <p:ph type="body" idx="1"/>
          </p:nvPr>
        </p:nvSpPr>
        <p:spPr>
          <a:xfrm>
            <a:off x="579600" y="1803600"/>
            <a:ext cx="7974000" cy="4351338"/>
          </a:xfrm>
          <a:prstGeom prst="rect">
            <a:avLst/>
          </a:prstGeom>
        </p:spPr>
        <p:txBody>
          <a:bodyPr vert="horz" lIns="0" tIns="0" rIns="0" bIns="0" rtlCol="0">
            <a:normAutofit/>
          </a:bodyPr>
          <a:lstStyle/>
          <a:p>
            <a:pPr lvl="0"/>
            <a:r>
              <a:rPr lang="en-US" dirty="0"/>
              <a:t>Click to edit Master text styles</a:t>
            </a:r>
          </a:p>
          <a:p>
            <a:pPr marL="228607" lvl="1" indent="-228607" algn="l" defTabSz="914427" rtl="0" eaLnBrk="1" latinLnBrk="0" hangingPunct="1">
              <a:lnSpc>
                <a:spcPct val="100000"/>
              </a:lnSpc>
              <a:spcBef>
                <a:spcPts val="600"/>
              </a:spcBef>
              <a:buFont typeface="Arial" panose="020B0604020202020204" pitchFamily="34" charset="0"/>
              <a:buChar char="•"/>
            </a:pPr>
            <a:r>
              <a:rPr lang="en-US" dirty="0"/>
              <a:t>Second level</a:t>
            </a:r>
          </a:p>
          <a:p>
            <a:pPr marL="460813" lvl="2" indent="-228607" algn="l" defTabSz="914427" rtl="0" eaLnBrk="1" latinLnBrk="0" hangingPunct="1">
              <a:lnSpc>
                <a:spcPct val="100000"/>
              </a:lnSpc>
              <a:spcBef>
                <a:spcPts val="600"/>
              </a:spcBef>
              <a:buFont typeface="Arial" panose="020B0604020202020204" pitchFamily="34" charset="0"/>
              <a:buChar char="•"/>
            </a:pPr>
            <a:r>
              <a:rPr lang="en-US" dirty="0"/>
              <a:t>Third level</a:t>
            </a:r>
          </a:p>
          <a:p>
            <a:pPr marL="691220" lvl="3" indent="-228607" algn="l" defTabSz="914427" rtl="0" eaLnBrk="1" latinLnBrk="0" hangingPunct="1">
              <a:lnSpc>
                <a:spcPct val="100000"/>
              </a:lnSpc>
              <a:spcBef>
                <a:spcPts val="600"/>
              </a:spcBef>
              <a:buFont typeface="Arial" panose="020B0604020202020204" pitchFamily="34" charset="0"/>
              <a:buChar char="•"/>
            </a:pPr>
            <a:r>
              <a:rPr lang="en-US" dirty="0"/>
              <a:t>Fourth level</a:t>
            </a:r>
          </a:p>
          <a:p>
            <a:pPr marL="921627" lvl="4" indent="-228607" algn="l" defTabSz="914427" rtl="0" eaLnBrk="1" latinLnBrk="0" hangingPunct="1">
              <a:lnSpc>
                <a:spcPct val="100000"/>
              </a:lnSpc>
              <a:spcBef>
                <a:spcPts val="600"/>
              </a:spcBef>
              <a:buFont typeface="Arial" panose="020B0604020202020204" pitchFamily="34" charset="0"/>
              <a:buChar char="•"/>
            </a:pPr>
            <a:r>
              <a:rPr lang="en-US" dirty="0"/>
              <a:t>Fifth level</a:t>
            </a:r>
          </a:p>
        </p:txBody>
      </p:sp>
      <p:sp>
        <p:nvSpPr>
          <p:cNvPr id="6" name="Slide Number Placeholder 5"/>
          <p:cNvSpPr>
            <a:spLocks noGrp="1"/>
          </p:cNvSpPr>
          <p:nvPr>
            <p:ph type="sldNum" sz="quarter" idx="4"/>
          </p:nvPr>
        </p:nvSpPr>
        <p:spPr>
          <a:xfrm>
            <a:off x="6618289" y="6483044"/>
            <a:ext cx="1949612" cy="365125"/>
          </a:xfrm>
          <a:prstGeom prst="rect">
            <a:avLst/>
          </a:prstGeom>
        </p:spPr>
        <p:txBody>
          <a:bodyPr vert="horz" lIns="0" tIns="0" rIns="0" bIns="0" rtlCol="0" anchor="ctr"/>
          <a:lstStyle>
            <a:lvl1pPr algn="r">
              <a:defRPr sz="1600">
                <a:solidFill>
                  <a:schemeClr val="tx1"/>
                </a:solidFill>
              </a:defRPr>
            </a:lvl1pPr>
          </a:lstStyle>
          <a:p>
            <a:fld id="{0B84BBF6-7A65-449B-97D4-E2156BF31E14}" type="slidenum">
              <a:rPr lang="en-GB" smtClean="0"/>
              <a:pPr/>
              <a:t>‹#›</a:t>
            </a:fld>
            <a:endParaRPr lang="en-GB" dirty="0"/>
          </a:p>
        </p:txBody>
      </p:sp>
    </p:spTree>
    <p:extLst>
      <p:ext uri="{BB962C8B-B14F-4D97-AF65-F5344CB8AC3E}">
        <p14:creationId xmlns:p14="http://schemas.microsoft.com/office/powerpoint/2010/main" val="2594235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914427" rtl="0" eaLnBrk="1" latinLnBrk="0" hangingPunct="1">
        <a:lnSpc>
          <a:spcPct val="100000"/>
        </a:lnSpc>
        <a:spcBef>
          <a:spcPct val="0"/>
        </a:spcBef>
        <a:buNone/>
        <a:defRPr lang="en-US" sz="3600" b="0" kern="1200" dirty="0">
          <a:solidFill>
            <a:schemeClr val="tx1"/>
          </a:solidFill>
          <a:latin typeface="+mj-lt"/>
          <a:ea typeface="+mj-ea"/>
          <a:cs typeface="+mj-cs"/>
        </a:defRPr>
      </a:lvl1pPr>
    </p:titleStyle>
    <p:bodyStyle>
      <a:lvl1pPr marL="0" indent="0" algn="l" defTabSz="914427" rtl="0" eaLnBrk="1" latinLnBrk="0" hangingPunct="1">
        <a:lnSpc>
          <a:spcPct val="100000"/>
        </a:lnSpc>
        <a:spcBef>
          <a:spcPts val="600"/>
        </a:spcBef>
        <a:buFont typeface="Arial" panose="020B0604020202020204" pitchFamily="34" charset="0"/>
        <a:buNone/>
        <a:defRPr sz="2801" kern="1200">
          <a:solidFill>
            <a:schemeClr val="tx1"/>
          </a:solidFill>
          <a:latin typeface="+mn-lt"/>
          <a:ea typeface="+mn-ea"/>
          <a:cs typeface="+mn-cs"/>
        </a:defRPr>
      </a:lvl1pPr>
      <a:lvl2pPr marL="457213" indent="-457213" algn="l" defTabSz="914427" rtl="0" eaLnBrk="1" latinLnBrk="0" hangingPunct="1">
        <a:lnSpc>
          <a:spcPct val="100000"/>
        </a:lnSpc>
        <a:spcBef>
          <a:spcPts val="600"/>
        </a:spcBef>
        <a:buClr>
          <a:schemeClr val="accent3"/>
        </a:buClr>
        <a:buFont typeface="Arial" panose="020B0604020202020204" pitchFamily="34" charset="0"/>
        <a:buChar char="•"/>
        <a:defRPr lang="en-US" sz="2801" kern="1200" dirty="0" smtClean="0">
          <a:solidFill>
            <a:schemeClr val="tx1"/>
          </a:solidFill>
          <a:latin typeface="+mn-lt"/>
          <a:ea typeface="+mn-ea"/>
          <a:cs typeface="+mn-cs"/>
        </a:defRPr>
      </a:lvl2pPr>
      <a:lvl3pPr marL="575117" indent="-342909" algn="l" defTabSz="914427" rtl="0" eaLnBrk="1" latinLnBrk="0" hangingPunct="1">
        <a:lnSpc>
          <a:spcPct val="100000"/>
        </a:lnSpc>
        <a:spcBef>
          <a:spcPts val="600"/>
        </a:spcBef>
        <a:buClr>
          <a:schemeClr val="accent3"/>
        </a:buClr>
        <a:buFont typeface="Arial" panose="020B0604020202020204" pitchFamily="34" charset="0"/>
        <a:buChar char="•"/>
        <a:defRPr lang="en-US" sz="2400" kern="1200" dirty="0" smtClean="0">
          <a:solidFill>
            <a:schemeClr val="tx1"/>
          </a:solidFill>
          <a:latin typeface="+mn-lt"/>
          <a:ea typeface="+mn-ea"/>
          <a:cs typeface="+mn-cs"/>
        </a:defRPr>
      </a:lvl3pPr>
      <a:lvl4pPr marL="805524" indent="-342909" algn="l" defTabSz="914427" rtl="0" eaLnBrk="1" latinLnBrk="0" hangingPunct="1">
        <a:lnSpc>
          <a:spcPct val="100000"/>
        </a:lnSpc>
        <a:spcBef>
          <a:spcPts val="600"/>
        </a:spcBef>
        <a:buClr>
          <a:schemeClr val="accent3"/>
        </a:buClr>
        <a:buFont typeface="Arial" panose="020B0604020202020204" pitchFamily="34" charset="0"/>
        <a:buChar char="•"/>
        <a:defRPr lang="en-US" sz="2000" kern="1200" dirty="0" smtClean="0">
          <a:solidFill>
            <a:schemeClr val="tx1"/>
          </a:solidFill>
          <a:latin typeface="+mn-lt"/>
          <a:ea typeface="+mn-ea"/>
          <a:cs typeface="+mn-cs"/>
        </a:defRPr>
      </a:lvl4pPr>
      <a:lvl5pPr marL="978779" indent="-285760" algn="l" defTabSz="914427" rtl="0" eaLnBrk="1" latinLnBrk="0" hangingPunct="1">
        <a:lnSpc>
          <a:spcPct val="100000"/>
        </a:lnSpc>
        <a:spcBef>
          <a:spcPts val="600"/>
        </a:spcBef>
        <a:buClr>
          <a:schemeClr val="accent3"/>
        </a:buClr>
        <a:buFont typeface="Arial" panose="020B0604020202020204" pitchFamily="34" charset="0"/>
        <a:buChar char="•"/>
        <a:defRPr lang="en-US" sz="1800" kern="1200" dirty="0">
          <a:solidFill>
            <a:schemeClr val="tx1"/>
          </a:solidFill>
          <a:latin typeface="+mn-lt"/>
          <a:ea typeface="+mn-ea"/>
          <a:cs typeface="+mn-cs"/>
        </a:defRPr>
      </a:lvl5pPr>
      <a:lvl6pPr marL="2514673"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7"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0"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13"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7" rtl="0" eaLnBrk="1" latinLnBrk="0" hangingPunct="1">
        <a:defRPr sz="1800" kern="1200">
          <a:solidFill>
            <a:schemeClr val="tx1"/>
          </a:solidFill>
          <a:latin typeface="+mn-lt"/>
          <a:ea typeface="+mn-ea"/>
          <a:cs typeface="+mn-cs"/>
        </a:defRPr>
      </a:lvl1pPr>
      <a:lvl2pPr marL="457213" algn="l" defTabSz="914427" rtl="0" eaLnBrk="1" latinLnBrk="0" hangingPunct="1">
        <a:defRPr sz="1800" kern="1200">
          <a:solidFill>
            <a:schemeClr val="tx1"/>
          </a:solidFill>
          <a:latin typeface="+mn-lt"/>
          <a:ea typeface="+mn-ea"/>
          <a:cs typeface="+mn-cs"/>
        </a:defRPr>
      </a:lvl2pPr>
      <a:lvl3pPr marL="914427" algn="l" defTabSz="914427" rtl="0" eaLnBrk="1" latinLnBrk="0" hangingPunct="1">
        <a:defRPr sz="1800" kern="1200">
          <a:solidFill>
            <a:schemeClr val="tx1"/>
          </a:solidFill>
          <a:latin typeface="+mn-lt"/>
          <a:ea typeface="+mn-ea"/>
          <a:cs typeface="+mn-cs"/>
        </a:defRPr>
      </a:lvl3pPr>
      <a:lvl4pPr marL="1371640" algn="l" defTabSz="914427" rtl="0" eaLnBrk="1" latinLnBrk="0" hangingPunct="1">
        <a:defRPr sz="1800" kern="1200">
          <a:solidFill>
            <a:schemeClr val="tx1"/>
          </a:solidFill>
          <a:latin typeface="+mn-lt"/>
          <a:ea typeface="+mn-ea"/>
          <a:cs typeface="+mn-cs"/>
        </a:defRPr>
      </a:lvl4pPr>
      <a:lvl5pPr marL="1828853" algn="l" defTabSz="914427" rtl="0" eaLnBrk="1" latinLnBrk="0" hangingPunct="1">
        <a:defRPr sz="1800" kern="1200">
          <a:solidFill>
            <a:schemeClr val="tx1"/>
          </a:solidFill>
          <a:latin typeface="+mn-lt"/>
          <a:ea typeface="+mn-ea"/>
          <a:cs typeface="+mn-cs"/>
        </a:defRPr>
      </a:lvl5pPr>
      <a:lvl6pPr marL="2286067" algn="l" defTabSz="914427" rtl="0" eaLnBrk="1" latinLnBrk="0" hangingPunct="1">
        <a:defRPr sz="1800" kern="1200">
          <a:solidFill>
            <a:schemeClr val="tx1"/>
          </a:solidFill>
          <a:latin typeface="+mn-lt"/>
          <a:ea typeface="+mn-ea"/>
          <a:cs typeface="+mn-cs"/>
        </a:defRPr>
      </a:lvl6pPr>
      <a:lvl7pPr marL="2743279" algn="l" defTabSz="914427" rtl="0" eaLnBrk="1" latinLnBrk="0" hangingPunct="1">
        <a:defRPr sz="1800" kern="1200">
          <a:solidFill>
            <a:schemeClr val="tx1"/>
          </a:solidFill>
          <a:latin typeface="+mn-lt"/>
          <a:ea typeface="+mn-ea"/>
          <a:cs typeface="+mn-cs"/>
        </a:defRPr>
      </a:lvl7pPr>
      <a:lvl8pPr marL="3200493" algn="l" defTabSz="914427" rtl="0" eaLnBrk="1" latinLnBrk="0" hangingPunct="1">
        <a:defRPr sz="1800" kern="1200">
          <a:solidFill>
            <a:schemeClr val="tx1"/>
          </a:solidFill>
          <a:latin typeface="+mn-lt"/>
          <a:ea typeface="+mn-ea"/>
          <a:cs typeface="+mn-cs"/>
        </a:defRPr>
      </a:lvl8pPr>
      <a:lvl9pPr marL="3657707" algn="l" defTabSz="9144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53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psi@nationalarchives.gov.uk"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576276" y="2748451"/>
            <a:ext cx="4346454" cy="1538700"/>
          </a:xfrm>
          <a:prstGeom prst="rect">
            <a:avLst/>
          </a:prstGeom>
          <a:noFill/>
          <a:ln>
            <a:noFill/>
          </a:ln>
        </p:spPr>
        <p:txBody>
          <a:bodyPr spcFirstLastPara="1" wrap="square" lIns="0" tIns="0" rIns="0" bIns="0" anchor="b" anchorCtr="0">
            <a:noAutofit/>
          </a:bodyPr>
          <a:lstStyle/>
          <a:p>
            <a:pPr>
              <a:buSzPts val="2400"/>
            </a:pPr>
            <a:r>
              <a:rPr lang="en-GB" sz="3000" dirty="0"/>
              <a:t>Recruitment with Success Profiles:</a:t>
            </a:r>
            <a:br>
              <a:rPr lang="en-GB" sz="3000" dirty="0"/>
            </a:br>
            <a:r>
              <a:rPr lang="en-GB" sz="3000" b="0" dirty="0"/>
              <a:t>Summary of Courses </a:t>
            </a:r>
            <a:endParaRPr sz="1901" b="0" dirty="0"/>
          </a:p>
          <a:p>
            <a:pPr>
              <a:buSzPts val="2400"/>
            </a:pPr>
            <a:endParaRPr sz="1800" dirty="0"/>
          </a:p>
        </p:txBody>
      </p:sp>
      <p:sp>
        <p:nvSpPr>
          <p:cNvPr id="73" name="Google Shape;73;p1"/>
          <p:cNvSpPr txBox="1"/>
          <p:nvPr/>
        </p:nvSpPr>
        <p:spPr>
          <a:xfrm>
            <a:off x="576263" y="5831206"/>
            <a:ext cx="2139524" cy="270601"/>
          </a:xfrm>
          <a:prstGeom prst="rect">
            <a:avLst/>
          </a:prstGeom>
          <a:noFill/>
          <a:ln>
            <a:noFill/>
          </a:ln>
        </p:spPr>
        <p:txBody>
          <a:bodyPr spcFirstLastPara="1" wrap="square" lIns="0" tIns="0" rIns="0" bIns="0" anchor="t" anchorCtr="0">
            <a:noAutofit/>
          </a:bodyPr>
          <a:lstStyle/>
          <a:p>
            <a:pPr>
              <a:buClr>
                <a:schemeClr val="dk1"/>
              </a:buClr>
              <a:buSzPts val="1600"/>
            </a:pPr>
            <a:r>
              <a:rPr lang="en-GB" sz="1600" b="1" dirty="0">
                <a:solidFill>
                  <a:schemeClr val="dk1"/>
                </a:solidFill>
              </a:rPr>
              <a:t>September 2024</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84807-5568-44BD-8F2D-24CBD28D1501}"/>
              </a:ext>
            </a:extLst>
          </p:cNvPr>
          <p:cNvSpPr>
            <a:spLocks noGrp="1"/>
          </p:cNvSpPr>
          <p:nvPr>
            <p:ph type="title"/>
          </p:nvPr>
        </p:nvSpPr>
        <p:spPr>
          <a:xfrm>
            <a:off x="398866" y="186575"/>
            <a:ext cx="8123340" cy="534732"/>
          </a:xfrm>
        </p:spPr>
        <p:txBody>
          <a:bodyPr spcFirstLastPara="1" vert="horz" wrap="square" lIns="0" tIns="0" rIns="0" bIns="0" rtlCol="0" anchor="t" anchorCtr="0">
            <a:noAutofit/>
          </a:bodyPr>
          <a:lstStyle/>
          <a:p>
            <a:pPr>
              <a:spcBef>
                <a:spcPts val="0"/>
              </a:spcBef>
            </a:pPr>
            <a:r>
              <a:rPr lang="en-GB" sz="2801" dirty="0"/>
              <a:t>Recruitment with Success Profiles Courses</a:t>
            </a:r>
          </a:p>
        </p:txBody>
      </p:sp>
      <p:sp>
        <p:nvSpPr>
          <p:cNvPr id="31" name="Rectangle 30">
            <a:extLst>
              <a:ext uri="{FF2B5EF4-FFF2-40B4-BE49-F238E27FC236}">
                <a16:creationId xmlns:a16="http://schemas.microsoft.com/office/drawing/2014/main" id="{9A307F38-84DB-48C6-AD11-742C88717EC8}"/>
              </a:ext>
            </a:extLst>
          </p:cNvPr>
          <p:cNvSpPr/>
          <p:nvPr/>
        </p:nvSpPr>
        <p:spPr>
          <a:xfrm>
            <a:off x="390754" y="776818"/>
            <a:ext cx="8131452" cy="266785"/>
          </a:xfrm>
          <a:prstGeom prst="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Foundational online courses</a:t>
            </a:r>
          </a:p>
        </p:txBody>
      </p:sp>
      <p:sp>
        <p:nvSpPr>
          <p:cNvPr id="2" name="Rectangle 1">
            <a:extLst>
              <a:ext uri="{FF2B5EF4-FFF2-40B4-BE49-F238E27FC236}">
                <a16:creationId xmlns:a16="http://schemas.microsoft.com/office/drawing/2014/main" id="{1601D748-2D3C-5489-E147-CF8F794D4787}"/>
              </a:ext>
            </a:extLst>
          </p:cNvPr>
          <p:cNvSpPr/>
          <p:nvPr/>
        </p:nvSpPr>
        <p:spPr>
          <a:xfrm>
            <a:off x="390755" y="1134887"/>
            <a:ext cx="1880806" cy="573806"/>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Getting It Right</a:t>
            </a:r>
          </a:p>
        </p:txBody>
      </p:sp>
      <p:sp>
        <p:nvSpPr>
          <p:cNvPr id="35" name="Rectangle 34">
            <a:extLst>
              <a:ext uri="{FF2B5EF4-FFF2-40B4-BE49-F238E27FC236}">
                <a16:creationId xmlns:a16="http://schemas.microsoft.com/office/drawing/2014/main" id="{39B88983-704F-CBF6-79AC-30F42571212B}"/>
              </a:ext>
              <a:ext uri="{C183D7F6-B498-43B3-948B-1728B52AA6E4}">
                <adec:decorative xmlns:adec="http://schemas.microsoft.com/office/drawing/2017/decorative" val="1"/>
              </a:ext>
            </a:extLst>
          </p:cNvPr>
          <p:cNvSpPr/>
          <p:nvPr/>
        </p:nvSpPr>
        <p:spPr>
          <a:xfrm>
            <a:off x="2406317" y="1155659"/>
            <a:ext cx="6122754" cy="553034"/>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This digital course provides an introduction to the recruitment process and demonstrates how getting recruitment right is essential. It explores every stage of the process and how these relate to one another. It outlines how delivering a consistent approach to recruitment can increase the chances of finding the right person for the right job.</a:t>
            </a:r>
            <a:endParaRPr lang="en-US" altLang="en-US" sz="900" dirty="0">
              <a:solidFill>
                <a:prstClr val="black"/>
              </a:solidFill>
              <a:latin typeface="Arial" panose="020B0604020202020204" pitchFamily="34" charset="0"/>
              <a:cs typeface="Arial"/>
            </a:endParaRPr>
          </a:p>
        </p:txBody>
      </p:sp>
      <p:sp>
        <p:nvSpPr>
          <p:cNvPr id="3" name="Rectangle 2">
            <a:extLst>
              <a:ext uri="{FF2B5EF4-FFF2-40B4-BE49-F238E27FC236}">
                <a16:creationId xmlns:a16="http://schemas.microsoft.com/office/drawing/2014/main" id="{C778F992-3EE8-38E2-5914-7FFB6939F0DF}"/>
              </a:ext>
            </a:extLst>
          </p:cNvPr>
          <p:cNvSpPr/>
          <p:nvPr/>
        </p:nvSpPr>
        <p:spPr>
          <a:xfrm>
            <a:off x="390754" y="1783101"/>
            <a:ext cx="1880807" cy="553034"/>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Introduction to Success Profiles</a:t>
            </a:r>
          </a:p>
        </p:txBody>
      </p:sp>
      <p:sp>
        <p:nvSpPr>
          <p:cNvPr id="36" name="Rectangle 35">
            <a:extLst>
              <a:ext uri="{FF2B5EF4-FFF2-40B4-BE49-F238E27FC236}">
                <a16:creationId xmlns:a16="http://schemas.microsoft.com/office/drawing/2014/main" id="{B2D8C626-3EAB-3406-0112-1A6B51523DAB}"/>
              </a:ext>
              <a:ext uri="{C183D7F6-B498-43B3-948B-1728B52AA6E4}">
                <adec:decorative xmlns:adec="http://schemas.microsoft.com/office/drawing/2017/decorative" val="1"/>
              </a:ext>
            </a:extLst>
          </p:cNvPr>
          <p:cNvSpPr/>
          <p:nvPr/>
        </p:nvSpPr>
        <p:spPr>
          <a:xfrm>
            <a:off x="2414430" y="1793653"/>
            <a:ext cx="6114641" cy="553034"/>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en-US" sz="900" dirty="0">
                <a:solidFill>
                  <a:srgbClr val="000000"/>
                </a:solidFill>
                <a:cs typeface="Arial" panose="020B0604020202020204" pitchFamily="34" charset="0"/>
              </a:rPr>
              <a:t>S</a:t>
            </a:r>
            <a:r>
              <a:rPr lang="en-GB" altLang="en-US" sz="900" dirty="0">
                <a:solidFill>
                  <a:srgbClr val="000000"/>
                </a:solidFill>
                <a:latin typeface="Arial" panose="020B0604020202020204" pitchFamily="34" charset="0"/>
                <a:cs typeface="Arial" panose="020B0604020202020204" pitchFamily="34" charset="0"/>
              </a:rPr>
              <a:t>ince 2017, the Civil Service has used the Success Profiles framework to assess and select the right candidates and to support their ongoing career development. This digital course explains why the Success Profiles framework was created and how it fits into a standardised recruitment journey across government</a:t>
            </a:r>
            <a:endParaRPr lang="en-GB" dirty="0"/>
          </a:p>
        </p:txBody>
      </p:sp>
      <p:sp>
        <p:nvSpPr>
          <p:cNvPr id="32" name="Rectangle 31">
            <a:extLst>
              <a:ext uri="{FF2B5EF4-FFF2-40B4-BE49-F238E27FC236}">
                <a16:creationId xmlns:a16="http://schemas.microsoft.com/office/drawing/2014/main" id="{EED71A43-E398-4632-9CC1-5334ACDE8B87}"/>
              </a:ext>
            </a:extLst>
          </p:cNvPr>
          <p:cNvSpPr/>
          <p:nvPr/>
        </p:nvSpPr>
        <p:spPr>
          <a:xfrm>
            <a:off x="398866" y="2449515"/>
            <a:ext cx="8130205" cy="204925"/>
          </a:xfrm>
          <a:prstGeom prst="rect">
            <a:avLst/>
          </a:prstGeom>
          <a:solidFill>
            <a:schemeClr val="accent3">
              <a:lumMod val="20000"/>
              <a:lumOff val="80000"/>
            </a:schemeClr>
          </a:solidFill>
          <a:ln>
            <a:solidFill>
              <a:srgbClr val="7E58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Design Courses</a:t>
            </a:r>
          </a:p>
        </p:txBody>
      </p:sp>
      <p:sp>
        <p:nvSpPr>
          <p:cNvPr id="21" name="Rectangle 20">
            <a:extLst>
              <a:ext uri="{FF2B5EF4-FFF2-40B4-BE49-F238E27FC236}">
                <a16:creationId xmlns:a16="http://schemas.microsoft.com/office/drawing/2014/main" id="{B18BD3DE-81E2-FD06-7D37-DB504FA6C839}"/>
              </a:ext>
            </a:extLst>
          </p:cNvPr>
          <p:cNvSpPr/>
          <p:nvPr/>
        </p:nvSpPr>
        <p:spPr>
          <a:xfrm>
            <a:off x="390752" y="2753082"/>
            <a:ext cx="1880808" cy="560636"/>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Writing Job Descriptions and Person Specifications</a:t>
            </a:r>
          </a:p>
        </p:txBody>
      </p:sp>
      <p:sp>
        <p:nvSpPr>
          <p:cNvPr id="39" name="Rectangle 38">
            <a:extLst>
              <a:ext uri="{FF2B5EF4-FFF2-40B4-BE49-F238E27FC236}">
                <a16:creationId xmlns:a16="http://schemas.microsoft.com/office/drawing/2014/main" id="{CA31FC42-0E19-052E-1420-B807240041B5}"/>
              </a:ext>
              <a:ext uri="{C183D7F6-B498-43B3-948B-1728B52AA6E4}">
                <adec:decorative xmlns:adec="http://schemas.microsoft.com/office/drawing/2017/decorative" val="1"/>
              </a:ext>
            </a:extLst>
          </p:cNvPr>
          <p:cNvSpPr/>
          <p:nvPr/>
        </p:nvSpPr>
        <p:spPr>
          <a:xfrm>
            <a:off x="2414430" y="2767117"/>
            <a:ext cx="6114642" cy="543063"/>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This course is designed for anyone taking on recruitment responsibilities who is involved in the process of defining a job role. It explores the opening stages of the recruitment process, from undertaking an evidence-led job analysis through to create a compelling job description. It includes a skills practice workshop. </a:t>
            </a:r>
            <a:endParaRPr lang="en-US" altLang="en-US" sz="900" dirty="0">
              <a:solidFill>
                <a:prstClr val="black"/>
              </a:solidFill>
              <a:latin typeface="Arial" panose="020B0604020202020204" pitchFamily="34" charset="0"/>
              <a:cs typeface="Arial"/>
            </a:endParaRPr>
          </a:p>
        </p:txBody>
      </p:sp>
      <p:sp>
        <p:nvSpPr>
          <p:cNvPr id="17" name="Rectangle 16">
            <a:extLst>
              <a:ext uri="{FF2B5EF4-FFF2-40B4-BE49-F238E27FC236}">
                <a16:creationId xmlns:a16="http://schemas.microsoft.com/office/drawing/2014/main" id="{073D4923-2264-58CC-B19B-F517896107EF}"/>
              </a:ext>
            </a:extLst>
          </p:cNvPr>
          <p:cNvSpPr/>
          <p:nvPr/>
        </p:nvSpPr>
        <p:spPr>
          <a:xfrm>
            <a:off x="390752" y="3416152"/>
            <a:ext cx="1880807" cy="543064"/>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Designing the Assessment and Selection Process</a:t>
            </a:r>
          </a:p>
        </p:txBody>
      </p:sp>
      <p:sp>
        <p:nvSpPr>
          <p:cNvPr id="49" name="Rectangle 48">
            <a:extLst>
              <a:ext uri="{FF2B5EF4-FFF2-40B4-BE49-F238E27FC236}">
                <a16:creationId xmlns:a16="http://schemas.microsoft.com/office/drawing/2014/main" id="{07576138-0DFB-92C1-7443-9A9C62D86231}"/>
              </a:ext>
              <a:ext uri="{C183D7F6-B498-43B3-948B-1728B52AA6E4}">
                <adec:decorative xmlns:adec="http://schemas.microsoft.com/office/drawing/2017/decorative" val="1"/>
              </a:ext>
            </a:extLst>
          </p:cNvPr>
          <p:cNvSpPr/>
          <p:nvPr/>
        </p:nvSpPr>
        <p:spPr>
          <a:xfrm>
            <a:off x="2414430" y="3416483"/>
            <a:ext cx="6114642" cy="543064"/>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This course shows you how best to develop an assessment process that evaluates candidates in a fair, effective, repeatable and transparent manner. It also looks at how to create a job advert that provides enough information to attract suitable candidates but without being too detailed or over-complicated. It includes a skills practice workshop.</a:t>
            </a:r>
            <a:endParaRPr lang="en-US" altLang="en-US" sz="900" dirty="0">
              <a:solidFill>
                <a:prstClr val="black"/>
              </a:solidFill>
              <a:latin typeface="Arial" panose="020B0604020202020204" pitchFamily="34" charset="0"/>
              <a:cs typeface="Arial"/>
            </a:endParaRPr>
          </a:p>
        </p:txBody>
      </p:sp>
      <p:sp>
        <p:nvSpPr>
          <p:cNvPr id="22" name="Rectangle 21">
            <a:extLst>
              <a:ext uri="{FF2B5EF4-FFF2-40B4-BE49-F238E27FC236}">
                <a16:creationId xmlns:a16="http://schemas.microsoft.com/office/drawing/2014/main" id="{DC837963-2561-2C25-086B-9BDCC671EB5B}"/>
              </a:ext>
            </a:extLst>
          </p:cNvPr>
          <p:cNvSpPr/>
          <p:nvPr/>
        </p:nvSpPr>
        <p:spPr>
          <a:xfrm>
            <a:off x="390752" y="4050149"/>
            <a:ext cx="1880807" cy="533707"/>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Designing the Interview</a:t>
            </a:r>
          </a:p>
        </p:txBody>
      </p:sp>
      <p:sp>
        <p:nvSpPr>
          <p:cNvPr id="44" name="Rectangle 43">
            <a:extLst>
              <a:ext uri="{FF2B5EF4-FFF2-40B4-BE49-F238E27FC236}">
                <a16:creationId xmlns:a16="http://schemas.microsoft.com/office/drawing/2014/main" id="{7EBEAACD-3061-C51C-0863-F31D923E988B}"/>
              </a:ext>
              <a:ext uri="{C183D7F6-B498-43B3-948B-1728B52AA6E4}">
                <adec:decorative xmlns:adec="http://schemas.microsoft.com/office/drawing/2017/decorative" val="1"/>
              </a:ext>
            </a:extLst>
          </p:cNvPr>
          <p:cNvSpPr/>
          <p:nvPr/>
        </p:nvSpPr>
        <p:spPr>
          <a:xfrm>
            <a:off x="2426700" y="4058188"/>
            <a:ext cx="6102372" cy="543063"/>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Insightful and effective questions sit at the heart of any successful interview. However, it’s also important to deliver a consistent process. This online course shows you how to achieve this and to create a fair and equitable scoring process through which candidates can be assessed.</a:t>
            </a:r>
            <a:endParaRPr lang="en-US" altLang="en-US" sz="900" dirty="0">
              <a:solidFill>
                <a:prstClr val="black"/>
              </a:solidFill>
              <a:latin typeface="Arial" panose="020B0604020202020204" pitchFamily="34" charset="0"/>
              <a:cs typeface="Arial"/>
            </a:endParaRPr>
          </a:p>
        </p:txBody>
      </p:sp>
      <p:sp>
        <p:nvSpPr>
          <p:cNvPr id="33" name="Rectangle 32">
            <a:extLst>
              <a:ext uri="{FF2B5EF4-FFF2-40B4-BE49-F238E27FC236}">
                <a16:creationId xmlns:a16="http://schemas.microsoft.com/office/drawing/2014/main" id="{4917B549-9C34-497A-8AD8-06CCE0A05462}"/>
              </a:ext>
            </a:extLst>
          </p:cNvPr>
          <p:cNvSpPr/>
          <p:nvPr/>
        </p:nvSpPr>
        <p:spPr>
          <a:xfrm>
            <a:off x="394636" y="4697921"/>
            <a:ext cx="8134435" cy="218329"/>
          </a:xfrm>
          <a:prstGeom prst="rect">
            <a:avLst/>
          </a:prstGeom>
          <a:solidFill>
            <a:schemeClr val="accent1">
              <a:lumMod val="20000"/>
              <a:lumOff val="8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Interviewing and Assessing Courses</a:t>
            </a:r>
          </a:p>
        </p:txBody>
      </p:sp>
      <p:sp>
        <p:nvSpPr>
          <p:cNvPr id="18" name="Rectangle 17">
            <a:extLst>
              <a:ext uri="{FF2B5EF4-FFF2-40B4-BE49-F238E27FC236}">
                <a16:creationId xmlns:a16="http://schemas.microsoft.com/office/drawing/2014/main" id="{F6B3C430-BD07-8FFB-2E0B-3B3FAAF40359}"/>
              </a:ext>
            </a:extLst>
          </p:cNvPr>
          <p:cNvSpPr/>
          <p:nvPr/>
        </p:nvSpPr>
        <p:spPr>
          <a:xfrm>
            <a:off x="390752" y="4980092"/>
            <a:ext cx="1880807" cy="676976"/>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Assessing Written Evidence </a:t>
            </a:r>
          </a:p>
        </p:txBody>
      </p:sp>
      <p:sp>
        <p:nvSpPr>
          <p:cNvPr id="51" name="Rectangle 50">
            <a:extLst>
              <a:ext uri="{FF2B5EF4-FFF2-40B4-BE49-F238E27FC236}">
                <a16:creationId xmlns:a16="http://schemas.microsoft.com/office/drawing/2014/main" id="{2B7C70B1-455D-EC3B-23BB-11B723C49FAE}"/>
              </a:ext>
              <a:ext uri="{C183D7F6-B498-43B3-948B-1728B52AA6E4}">
                <adec:decorative xmlns:adec="http://schemas.microsoft.com/office/drawing/2017/decorative" val="1"/>
              </a:ext>
            </a:extLst>
          </p:cNvPr>
          <p:cNvSpPr/>
          <p:nvPr/>
        </p:nvSpPr>
        <p:spPr>
          <a:xfrm>
            <a:off x="2426699" y="4980092"/>
            <a:ext cx="6118596" cy="676977"/>
          </a:xfrm>
          <a:prstGeom prst="rect">
            <a:avLst/>
          </a:prstGeom>
          <a:ln>
            <a:solidFill>
              <a:srgbClr val="00B05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This course is designed to show you how best to classify and evaluate the content of the written submissions provided by candidates. It reinforces the importance of having clear assessment criteria that draw upon the vacancy’s person specification. It includes a skills practice workshop.</a:t>
            </a:r>
            <a:endParaRPr lang="en-US" altLang="en-US" sz="900" dirty="0">
              <a:solidFill>
                <a:prstClr val="black"/>
              </a:solidFill>
              <a:latin typeface="Arial" panose="020B0604020202020204" pitchFamily="34" charset="0"/>
              <a:cs typeface="Arial"/>
            </a:endParaRPr>
          </a:p>
        </p:txBody>
      </p:sp>
      <p:sp>
        <p:nvSpPr>
          <p:cNvPr id="23" name="Rectangle 22">
            <a:extLst>
              <a:ext uri="{FF2B5EF4-FFF2-40B4-BE49-F238E27FC236}">
                <a16:creationId xmlns:a16="http://schemas.microsoft.com/office/drawing/2014/main" id="{F4730BBA-F796-DE5C-BE7D-5AD2E2788D5F}"/>
              </a:ext>
            </a:extLst>
          </p:cNvPr>
          <p:cNvSpPr/>
          <p:nvPr/>
        </p:nvSpPr>
        <p:spPr>
          <a:xfrm>
            <a:off x="390754" y="5759502"/>
            <a:ext cx="1880806" cy="627185"/>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3">
              <a:buClrTx/>
              <a:defRPr/>
            </a:pPr>
            <a:r>
              <a:rPr lang="en-GB" sz="1000" b="1" kern="1200" dirty="0">
                <a:solidFill>
                  <a:schemeClr val="tx1"/>
                </a:solidFill>
                <a:latin typeface="Arial"/>
              </a:rPr>
              <a:t>Interviewing and Assessing Skills</a:t>
            </a:r>
          </a:p>
        </p:txBody>
      </p:sp>
      <p:sp>
        <p:nvSpPr>
          <p:cNvPr id="53" name="Rectangle 52">
            <a:extLst>
              <a:ext uri="{FF2B5EF4-FFF2-40B4-BE49-F238E27FC236}">
                <a16:creationId xmlns:a16="http://schemas.microsoft.com/office/drawing/2014/main" id="{AB1E08E2-85A4-D79C-F750-343864C9A8A0}"/>
              </a:ext>
              <a:ext uri="{C183D7F6-B498-43B3-948B-1728B52AA6E4}">
                <adec:decorative xmlns:adec="http://schemas.microsoft.com/office/drawing/2017/decorative" val="1"/>
              </a:ext>
            </a:extLst>
          </p:cNvPr>
          <p:cNvSpPr/>
          <p:nvPr/>
        </p:nvSpPr>
        <p:spPr>
          <a:xfrm>
            <a:off x="2406316" y="5759876"/>
            <a:ext cx="6138978" cy="627185"/>
          </a:xfrm>
          <a:prstGeom prst="rect">
            <a:avLst/>
          </a:prstGeom>
          <a:ln>
            <a:solidFill>
              <a:srgbClr val="00B05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eaLnBrk="0" fontAlgn="base" hangingPunct="0">
              <a:spcBef>
                <a:spcPct val="0"/>
              </a:spcBef>
              <a:spcAft>
                <a:spcPct val="0"/>
              </a:spcAft>
              <a:buClrTx/>
            </a:pPr>
            <a:r>
              <a:rPr lang="en-GB" altLang="en-US" sz="900" dirty="0">
                <a:solidFill>
                  <a:srgbClr val="000000"/>
                </a:solidFill>
                <a:latin typeface="Arial" panose="020B0604020202020204" pitchFamily="34" charset="0"/>
                <a:cs typeface="Arial" panose="020B0604020202020204" pitchFamily="34" charset="0"/>
              </a:rPr>
              <a:t>This course has been designed to help you standardise your approach to interviewing and assessing job applicants. You’ll learn about the roles that people perform on an interview panel, the different types of interview and how to effectively prepare for them. You’ll learn and practise the skills of an effective interviewer and be shown how to assess interview evidence in a way that is reliable, valid and accurate. It includes a skills practice workshop.</a:t>
            </a:r>
            <a:endParaRPr lang="en-US" altLang="en-US" sz="900" dirty="0">
              <a:solidFill>
                <a:prstClr val="black"/>
              </a:solidFill>
              <a:latin typeface="Arial" panose="020B0604020202020204" pitchFamily="34" charset="0"/>
              <a:cs typeface="Arial"/>
            </a:endParaRPr>
          </a:p>
        </p:txBody>
      </p:sp>
      <p:sp>
        <p:nvSpPr>
          <p:cNvPr id="4" name="Slide Number Placeholder 3">
            <a:extLst>
              <a:ext uri="{FF2B5EF4-FFF2-40B4-BE49-F238E27FC236}">
                <a16:creationId xmlns:a16="http://schemas.microsoft.com/office/drawing/2014/main" id="{772F827F-6BB4-4CDB-8049-0D6A27D377AA}"/>
              </a:ext>
              <a:ext uri="{C183D7F6-B498-43B3-948B-1728B52AA6E4}">
                <adec:decorative xmlns:adec="http://schemas.microsoft.com/office/drawing/2017/decorative" val="1"/>
              </a:ext>
            </a:extLst>
          </p:cNvPr>
          <p:cNvSpPr>
            <a:spLocks noGrp="1"/>
          </p:cNvSpPr>
          <p:nvPr>
            <p:ph type="sldNum" sz="quarter" idx="12"/>
          </p:nvPr>
        </p:nvSpPr>
        <p:spPr>
          <a:xfrm>
            <a:off x="7070115" y="6492875"/>
            <a:ext cx="1949612" cy="365125"/>
          </a:xfrm>
        </p:spPr>
        <p:txBody>
          <a:bodyPr/>
          <a:lstStyle/>
          <a:p>
            <a:pPr defTabSz="457213">
              <a:buClrTx/>
              <a:defRPr/>
            </a:pPr>
            <a:fld id="{787F7FCB-509D-4137-AA95-81ACF5D2CD42}" type="slidenum">
              <a:rPr lang="en-GB" sz="1200" kern="1200">
                <a:solidFill>
                  <a:prstClr val="black"/>
                </a:solidFill>
                <a:ea typeface="+mn-ea"/>
                <a:cs typeface="+mn-cs"/>
              </a:rPr>
              <a:pPr defTabSz="457213">
                <a:buClrTx/>
                <a:defRPr/>
              </a:pPr>
              <a:t>2</a:t>
            </a:fld>
            <a:endParaRPr lang="en-GB" sz="1200" kern="1200" dirty="0">
              <a:solidFill>
                <a:prstClr val="black"/>
              </a:solidFill>
              <a:ea typeface="+mn-ea"/>
              <a:cs typeface="+mn-cs"/>
            </a:endParaRPr>
          </a:p>
        </p:txBody>
      </p:sp>
    </p:spTree>
    <p:extLst>
      <p:ext uri="{BB962C8B-B14F-4D97-AF65-F5344CB8AC3E}">
        <p14:creationId xmlns:p14="http://schemas.microsoft.com/office/powerpoint/2010/main" val="1080541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5667-736C-0A89-5389-B8C23A2A7602}"/>
              </a:ext>
            </a:extLst>
          </p:cNvPr>
          <p:cNvSpPr>
            <a:spLocks noGrp="1"/>
          </p:cNvSpPr>
          <p:nvPr>
            <p:ph type="title"/>
          </p:nvPr>
        </p:nvSpPr>
        <p:spPr/>
        <p:txBody>
          <a:bodyPr/>
          <a:lstStyle/>
          <a:p>
            <a:r>
              <a:rPr lang="en-GB" sz="2800" dirty="0"/>
              <a:t>Possible Learner Routes</a:t>
            </a:r>
          </a:p>
        </p:txBody>
      </p:sp>
      <p:graphicFrame>
        <p:nvGraphicFramePr>
          <p:cNvPr id="7" name="Table 7" descr="Table which indicates which course is recommended or suggested for each recruitment job role. R is a key for Recommended. S is a key for Suggested.">
            <a:extLst>
              <a:ext uri="{FF2B5EF4-FFF2-40B4-BE49-F238E27FC236}">
                <a16:creationId xmlns:a16="http://schemas.microsoft.com/office/drawing/2014/main" id="{18392BDF-976A-0B5D-789A-06135EED2BB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44003734"/>
              </p:ext>
            </p:extLst>
          </p:nvPr>
        </p:nvGraphicFramePr>
        <p:xfrm>
          <a:off x="576261" y="940829"/>
          <a:ext cx="7931288" cy="5159152"/>
        </p:xfrm>
        <a:graphic>
          <a:graphicData uri="http://schemas.openxmlformats.org/drawingml/2006/table">
            <a:tbl>
              <a:tblPr firstRow="1" bandRow="1">
                <a:tableStyleId>{1D84CD93-EB2D-4B40-92B8-E11822F08C98}</a:tableStyleId>
              </a:tblPr>
              <a:tblGrid>
                <a:gridCol w="991411">
                  <a:extLst>
                    <a:ext uri="{9D8B030D-6E8A-4147-A177-3AD203B41FA5}">
                      <a16:colId xmlns:a16="http://schemas.microsoft.com/office/drawing/2014/main" val="269728993"/>
                    </a:ext>
                  </a:extLst>
                </a:gridCol>
                <a:gridCol w="991411">
                  <a:extLst>
                    <a:ext uri="{9D8B030D-6E8A-4147-A177-3AD203B41FA5}">
                      <a16:colId xmlns:a16="http://schemas.microsoft.com/office/drawing/2014/main" val="4234177859"/>
                    </a:ext>
                  </a:extLst>
                </a:gridCol>
                <a:gridCol w="991411">
                  <a:extLst>
                    <a:ext uri="{9D8B030D-6E8A-4147-A177-3AD203B41FA5}">
                      <a16:colId xmlns:a16="http://schemas.microsoft.com/office/drawing/2014/main" val="224253219"/>
                    </a:ext>
                  </a:extLst>
                </a:gridCol>
                <a:gridCol w="991411">
                  <a:extLst>
                    <a:ext uri="{9D8B030D-6E8A-4147-A177-3AD203B41FA5}">
                      <a16:colId xmlns:a16="http://schemas.microsoft.com/office/drawing/2014/main" val="1320180655"/>
                    </a:ext>
                  </a:extLst>
                </a:gridCol>
                <a:gridCol w="991411">
                  <a:extLst>
                    <a:ext uri="{9D8B030D-6E8A-4147-A177-3AD203B41FA5}">
                      <a16:colId xmlns:a16="http://schemas.microsoft.com/office/drawing/2014/main" val="3757448246"/>
                    </a:ext>
                  </a:extLst>
                </a:gridCol>
                <a:gridCol w="991411">
                  <a:extLst>
                    <a:ext uri="{9D8B030D-6E8A-4147-A177-3AD203B41FA5}">
                      <a16:colId xmlns:a16="http://schemas.microsoft.com/office/drawing/2014/main" val="383715096"/>
                    </a:ext>
                  </a:extLst>
                </a:gridCol>
                <a:gridCol w="991411">
                  <a:extLst>
                    <a:ext uri="{9D8B030D-6E8A-4147-A177-3AD203B41FA5}">
                      <a16:colId xmlns:a16="http://schemas.microsoft.com/office/drawing/2014/main" val="2739951457"/>
                    </a:ext>
                  </a:extLst>
                </a:gridCol>
                <a:gridCol w="991411">
                  <a:extLst>
                    <a:ext uri="{9D8B030D-6E8A-4147-A177-3AD203B41FA5}">
                      <a16:colId xmlns:a16="http://schemas.microsoft.com/office/drawing/2014/main" val="776965911"/>
                    </a:ext>
                  </a:extLst>
                </a:gridCol>
              </a:tblGrid>
              <a:tr h="481992">
                <a:tc>
                  <a:txBody>
                    <a:bodyPr/>
                    <a:lstStyle/>
                    <a:p>
                      <a:endParaRPr lang="en-GB" dirty="0"/>
                    </a:p>
                    <a:p>
                      <a:endParaRPr lang="en-GB"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1" u="none" strike="noStrike" cap="none" dirty="0">
                          <a:solidFill>
                            <a:schemeClr val="tx1"/>
                          </a:solidFill>
                        </a:rPr>
                        <a:t>Job Roles</a:t>
                      </a:r>
                      <a:endParaRPr lang="en-GB" sz="900" b="0" u="none" strike="noStrike" cap="none" dirty="0">
                        <a:solidFill>
                          <a:schemeClr val="tx1"/>
                        </a:solidFill>
                      </a:endParaRPr>
                    </a:p>
                    <a:p>
                      <a:endParaRPr lang="en-GB" dirty="0"/>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900" b="1" u="none" strike="noStrike" cap="none" dirty="0">
                          <a:solidFill>
                            <a:schemeClr val="tx1"/>
                          </a:solidFill>
                        </a:rPr>
                        <a:t>Recruitment With Success Profiles: </a:t>
                      </a:r>
                      <a:r>
                        <a:rPr lang="en-GB" sz="900" b="0" u="none" strike="noStrike" cap="none" dirty="0">
                          <a:solidFill>
                            <a:schemeClr val="tx1"/>
                          </a:solidFill>
                        </a:rPr>
                        <a:t>Getting It Right</a:t>
                      </a:r>
                    </a:p>
                  </a:txBody>
                  <a:tcPr marL="91425" marR="91425" marT="91425" marB="91425" anchor="c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 </a:t>
                      </a:r>
                      <a:r>
                        <a:rPr lang="en-GB" sz="900" b="0" u="none" strike="noStrike" cap="none" dirty="0">
                          <a:solidFill>
                            <a:schemeClr val="tx1"/>
                          </a:solidFill>
                        </a:rPr>
                        <a:t>Introduction to Success Profiles</a:t>
                      </a:r>
                      <a:endParaRPr sz="900" b="0" u="none" strike="noStrike" cap="none" dirty="0">
                        <a:solidFill>
                          <a:schemeClr val="tx1"/>
                        </a:solidFill>
                      </a:endParaRPr>
                    </a:p>
                  </a:txBody>
                  <a:tcPr marL="91425" marR="91425" marT="91425" marB="91425" anchor="c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a:t>
                      </a:r>
                    </a:p>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solidFill>
                            <a:schemeClr val="tx1"/>
                          </a:solidFill>
                        </a:rPr>
                        <a:t>Writing Job Descriptions and Person Specifications</a:t>
                      </a:r>
                      <a:endParaRPr sz="900" b="0" u="none" strike="noStrike" cap="none" dirty="0">
                        <a:solidFill>
                          <a:schemeClr val="tx1"/>
                        </a:solidFill>
                      </a:endParaRPr>
                    </a:p>
                  </a:txBody>
                  <a:tcPr marL="91425" marR="91425" marT="91425" marB="91425" anchor="ctr">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a:t>
                      </a:r>
                    </a:p>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solidFill>
                            <a:schemeClr val="tx1"/>
                          </a:solidFill>
                        </a:rPr>
                        <a:t>Designing the Assessment and Selection Process</a:t>
                      </a:r>
                      <a:endParaRPr sz="900" b="0" u="none" strike="noStrike" cap="none" dirty="0">
                        <a:solidFill>
                          <a:schemeClr val="tx1"/>
                        </a:solidFill>
                      </a:endParaRPr>
                    </a:p>
                  </a:txBody>
                  <a:tcPr marL="91425" marR="91425" marT="91425" marB="91425" anchor="ctr">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 </a:t>
                      </a:r>
                      <a:r>
                        <a:rPr lang="en-GB" sz="900" b="0" u="none" strike="noStrike" cap="none" dirty="0">
                          <a:solidFill>
                            <a:schemeClr val="tx1"/>
                          </a:solidFill>
                        </a:rPr>
                        <a:t>Designing the Interview</a:t>
                      </a:r>
                      <a:endParaRPr sz="900" b="0" u="none" strike="noStrike" cap="none" dirty="0">
                        <a:solidFill>
                          <a:schemeClr val="tx1"/>
                        </a:solidFill>
                      </a:endParaRPr>
                    </a:p>
                  </a:txBody>
                  <a:tcPr marL="91425" marR="91425" marT="91425" marB="91425" anchor="ctr">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 </a:t>
                      </a:r>
                      <a:r>
                        <a:rPr lang="en-GB" sz="900" b="0" u="none" strike="noStrike" cap="none" dirty="0">
                          <a:solidFill>
                            <a:schemeClr val="tx1"/>
                          </a:solidFill>
                        </a:rPr>
                        <a:t>Assessing Written Evidence</a:t>
                      </a:r>
                      <a:endParaRPr sz="900" b="0" u="none" strike="noStrike" cap="none" dirty="0">
                        <a:solidFill>
                          <a:schemeClr val="tx1"/>
                        </a:solidFill>
                      </a:endParaRPr>
                    </a:p>
                  </a:txBody>
                  <a:tcPr marL="91425" marR="91425" marT="91425" marB="91425" anchor="ctr">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b="1" u="none" strike="noStrike" cap="none" dirty="0">
                          <a:solidFill>
                            <a:schemeClr val="tx1"/>
                          </a:solidFill>
                        </a:rPr>
                        <a:t>Recruitment with Success Profiles: </a:t>
                      </a:r>
                      <a:r>
                        <a:rPr lang="en-GB" sz="900" b="0" u="none" strike="noStrike" cap="none" dirty="0">
                          <a:solidFill>
                            <a:schemeClr val="tx1"/>
                          </a:solidFill>
                        </a:rPr>
                        <a:t>Interviewing and Assessing Skills</a:t>
                      </a:r>
                      <a:endParaRPr sz="900" b="0" u="none" strike="noStrike" cap="none" dirty="0">
                        <a:solidFill>
                          <a:schemeClr val="tx1"/>
                        </a:solidFill>
                      </a:endParaRPr>
                    </a:p>
                  </a:txBody>
                  <a:tcPr marL="91425" marR="91425" marT="91425" marB="91425" anchor="ctr">
                    <a:solidFill>
                      <a:srgbClr val="00B050"/>
                    </a:solidFill>
                  </a:tcPr>
                </a:tc>
                <a:extLst>
                  <a:ext uri="{0D108BD9-81ED-4DB2-BD59-A6C34878D82A}">
                    <a16:rowId xmlns:a16="http://schemas.microsoft.com/office/drawing/2014/main" val="4280503791"/>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All</a:t>
                      </a:r>
                    </a:p>
                  </a:txBody>
                  <a:tcPr marL="91425" marR="91425" marT="91425" marB="91425" anchor="ctr">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b="0" u="none" strike="noStrike" cap="none" dirty="0"/>
                        <a:t>Suggest</a:t>
                      </a:r>
                      <a:endParaRPr sz="1000" b="0" u="none" strike="noStrike" cap="none" dirty="0"/>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b="0" u="none" strike="noStrike" cap="none" dirty="0"/>
                        <a:t>Suggest</a:t>
                      </a:r>
                      <a:endParaRPr sz="1000" b="0" u="none" strike="noStrike" cap="none" dirty="0"/>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p>
                  </a:txBody>
                  <a:tcPr marL="91425" marR="91425" marT="91425" marB="91425" anchor="ctr">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p>
                  </a:txBody>
                  <a:tcPr marL="91425" marR="91425" marT="91425" marB="91425" anchor="ctr">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p>
                  </a:txBody>
                  <a:tcPr marL="91425" marR="91425" marT="91425" marB="91425" anchor="ctr">
                    <a:solidFill>
                      <a:srgbClr val="F2F2F2"/>
                    </a:solidFill>
                  </a:tcPr>
                </a:tc>
                <a:extLst>
                  <a:ext uri="{0D108BD9-81ED-4DB2-BD59-A6C34878D82A}">
                    <a16:rowId xmlns:a16="http://schemas.microsoft.com/office/drawing/2014/main" val="2586593825"/>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Recruiting Managers</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0" i="0" u="none" strike="noStrike" kern="0" cap="none" spc="0" normalizeH="0" baseline="0" dirty="0">
                          <a:ln>
                            <a:noFill/>
                          </a:ln>
                          <a:solidFill>
                            <a:srgbClr val="000000"/>
                          </a:solidFill>
                          <a:effectLst/>
                          <a:uLnTx/>
                          <a:uFillTx/>
                          <a:latin typeface="Arial"/>
                          <a:cs typeface="Arial"/>
                          <a:sym typeface="Arial"/>
                        </a:rPr>
                        <a:t>Suggest</a:t>
                      </a:r>
                      <a:endParaRPr kumimoji="0" sz="1000" b="0"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133277904"/>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Interview Panel Chair</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2958949168"/>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Interview Panel Members</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3670879194"/>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Assessors of written evidence</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tx2">
                        <a:lumMod val="95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rgbClr val="F2F2F2"/>
                    </a:solidFill>
                  </a:tcPr>
                </a:tc>
                <a:extLst>
                  <a:ext uri="{0D108BD9-81ED-4DB2-BD59-A6C34878D82A}">
                    <a16:rowId xmlns:a16="http://schemas.microsoft.com/office/drawing/2014/main" val="1813240583"/>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Recruitment Specialists</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3167962705"/>
                  </a:ext>
                </a:extLst>
              </a:tr>
              <a:tr h="411904">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HR Profession</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0" i="0" u="none" strike="noStrike" kern="0" cap="none" spc="0" normalizeH="0" baseline="0" dirty="0">
                          <a:ln>
                            <a:noFill/>
                          </a:ln>
                          <a:solidFill>
                            <a:srgbClr val="000000"/>
                          </a:solidFill>
                          <a:effectLst/>
                          <a:uLnTx/>
                          <a:uFillTx/>
                          <a:latin typeface="Arial"/>
                          <a:cs typeface="Arial"/>
                          <a:sym typeface="Arial"/>
                        </a:rPr>
                        <a:t>Suggest</a:t>
                      </a:r>
                      <a:endParaRPr kumimoji="0" sz="1000" b="0"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dirty="0">
                          <a:ln>
                            <a:noFill/>
                          </a:ln>
                          <a:solidFill>
                            <a:srgbClr val="000000"/>
                          </a:solidFill>
                          <a:effectLst/>
                          <a:uLnTx/>
                          <a:uFillTx/>
                          <a:latin typeface="Arial"/>
                          <a:cs typeface="Arial"/>
                          <a:sym typeface="Arial"/>
                        </a:rPr>
                        <a:t>Suggest</a:t>
                      </a: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dirty="0">
                          <a:ln>
                            <a:noFill/>
                          </a:ln>
                          <a:solidFill>
                            <a:srgbClr val="000000"/>
                          </a:solidFill>
                          <a:effectLst/>
                          <a:uLnTx/>
                          <a:uFillTx/>
                          <a:latin typeface="Arial"/>
                          <a:cs typeface="Arial"/>
                          <a:sym typeface="Arial"/>
                        </a:rPr>
                        <a:t>Suggest</a:t>
                      </a:r>
                    </a:p>
                  </a:txBody>
                  <a:tcPr marL="91425" marR="91425" marT="91425" marB="91425"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dirty="0">
                          <a:ln>
                            <a:noFill/>
                          </a:ln>
                          <a:solidFill>
                            <a:srgbClr val="000000"/>
                          </a:solidFill>
                          <a:effectLst/>
                          <a:uLnTx/>
                          <a:uFillTx/>
                          <a:latin typeface="Arial"/>
                          <a:cs typeface="Arial"/>
                          <a:sym typeface="Arial"/>
                        </a:rPr>
                        <a:t>Suggest</a:t>
                      </a:r>
                    </a:p>
                  </a:txBody>
                  <a:tcPr marL="91425" marR="91425" marT="91425" marB="91425"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dirty="0">
                          <a:ln>
                            <a:noFill/>
                          </a:ln>
                          <a:solidFill>
                            <a:srgbClr val="000000"/>
                          </a:solidFill>
                          <a:effectLst/>
                          <a:uLnTx/>
                          <a:uFillTx/>
                          <a:latin typeface="Arial"/>
                          <a:cs typeface="Arial"/>
                          <a:sym typeface="Arial"/>
                        </a:rPr>
                        <a:t>Suggest</a:t>
                      </a: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3610333863"/>
                  </a:ext>
                </a:extLst>
              </a:tr>
              <a:tr h="481992">
                <a:tc>
                  <a:txBody>
                    <a:bodyPr/>
                    <a:lstStyle/>
                    <a:p>
                      <a:pPr marL="0" marR="0" lvl="0" indent="0" algn="l" rtl="0">
                        <a:lnSpc>
                          <a:spcPct val="100000"/>
                        </a:lnSpc>
                        <a:spcBef>
                          <a:spcPts val="0"/>
                        </a:spcBef>
                        <a:spcAft>
                          <a:spcPts val="0"/>
                        </a:spcAft>
                        <a:buClr>
                          <a:srgbClr val="000000"/>
                        </a:buClr>
                        <a:buSzPts val="1400"/>
                        <a:buFont typeface="Arial"/>
                        <a:buNone/>
                      </a:pPr>
                      <a:r>
                        <a:rPr lang="en-GB" sz="900" b="0" u="none" strike="noStrike" cap="none" dirty="0"/>
                        <a:t>Profession Capability Leads</a:t>
                      </a:r>
                    </a:p>
                  </a:txBody>
                  <a:tcPr marL="91425" marR="91425" marT="91425" marB="91425"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Recommend</a:t>
                      </a:r>
                    </a:p>
                  </a:txBody>
                  <a:tcPr marL="91425" marR="91425" marT="91425" marB="91425" anchor="c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kumimoji="0" lang="en-GB" sz="1000" b="1" i="0" u="none" strike="noStrike" kern="0" cap="none" spc="0" normalizeH="0" baseline="0" dirty="0">
                          <a:ln>
                            <a:noFill/>
                          </a:ln>
                          <a:solidFill>
                            <a:srgbClr val="000000"/>
                          </a:solidFill>
                          <a:effectLst/>
                          <a:uLnTx/>
                          <a:uFillTx/>
                          <a:latin typeface="Arial"/>
                          <a:cs typeface="Arial"/>
                          <a:sym typeface="Arial"/>
                        </a:rPr>
                        <a:t>Recommend</a:t>
                      </a:r>
                    </a:p>
                  </a:txBody>
                  <a:tcPr marL="91425" marR="91425" marT="91425" marB="91425" anchor="ctr">
                    <a:solidFill>
                      <a:schemeClr val="accent3">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kumimoji="0" lang="en-GB" sz="1000" b="1" i="0" u="none" strike="noStrike" kern="0" cap="none" spc="0" normalizeH="0" baseline="0" dirty="0">
                        <a:ln>
                          <a:noFill/>
                        </a:ln>
                        <a:solidFill>
                          <a:srgbClr val="000000"/>
                        </a:solidFill>
                        <a:effectLst/>
                        <a:uLnTx/>
                        <a:uFillTx/>
                        <a:latin typeface="Arial"/>
                        <a:cs typeface="Arial"/>
                        <a:sym typeface="Arial"/>
                      </a:endParaRPr>
                    </a:p>
                  </a:txBody>
                  <a:tcPr marL="91425" marR="91425" marT="91425" marB="91425"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0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nchor="ctr">
                    <a:solidFill>
                      <a:srgbClr val="F2F2F2"/>
                    </a:solidFill>
                  </a:tcPr>
                </a:tc>
                <a:extLst>
                  <a:ext uri="{0D108BD9-81ED-4DB2-BD59-A6C34878D82A}">
                    <a16:rowId xmlns:a16="http://schemas.microsoft.com/office/drawing/2014/main" val="1756469539"/>
                  </a:ext>
                </a:extLst>
              </a:tr>
            </a:tbl>
          </a:graphicData>
        </a:graphic>
      </p:graphicFrame>
      <p:sp>
        <p:nvSpPr>
          <p:cNvPr id="4" name="Slide Number Placeholder 3">
            <a:extLst>
              <a:ext uri="{FF2B5EF4-FFF2-40B4-BE49-F238E27FC236}">
                <a16:creationId xmlns:a16="http://schemas.microsoft.com/office/drawing/2014/main" id="{5573DF2B-F664-A22B-47ED-B980F4936377}"/>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GB" sz="1200" smtClean="0"/>
              <a:pPr/>
              <a:t>3</a:t>
            </a:fld>
            <a:endParaRPr lang="en-GB" sz="1400" dirty="0"/>
          </a:p>
        </p:txBody>
      </p:sp>
    </p:spTree>
    <p:extLst>
      <p:ext uri="{BB962C8B-B14F-4D97-AF65-F5344CB8AC3E}">
        <p14:creationId xmlns:p14="http://schemas.microsoft.com/office/powerpoint/2010/main" val="249075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 Government Licence logo">
            <a:extLst>
              <a:ext uri="{FF2B5EF4-FFF2-40B4-BE49-F238E27FC236}">
                <a16:creationId xmlns:a16="http://schemas.microsoft.com/office/drawing/2014/main" id="{D43CC00B-5B08-D0D7-F389-DB6B91C2D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60" y="4013252"/>
            <a:ext cx="560388" cy="226490"/>
          </a:xfrm>
          <a:prstGeom prst="rect">
            <a:avLst/>
          </a:prstGeom>
        </p:spPr>
      </p:pic>
      <p:sp>
        <p:nvSpPr>
          <p:cNvPr id="5" name="TextBox 4">
            <a:extLst>
              <a:ext uri="{FF2B5EF4-FFF2-40B4-BE49-F238E27FC236}">
                <a16:creationId xmlns:a16="http://schemas.microsoft.com/office/drawing/2014/main" id="{0FB37F71-87B5-512D-9CBE-719E2DC61185}"/>
              </a:ext>
            </a:extLst>
          </p:cNvPr>
          <p:cNvSpPr txBox="1"/>
          <p:nvPr/>
        </p:nvSpPr>
        <p:spPr>
          <a:xfrm>
            <a:off x="510989" y="4536705"/>
            <a:ext cx="792227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80808"/>
                </a:solidFill>
                <a:effectLst/>
                <a:uLnTx/>
                <a:uFillTx/>
                <a:latin typeface="Arial"/>
                <a:ea typeface="+mn-ea"/>
                <a:cs typeface="+mn-cs"/>
              </a:rPr>
              <a:t>© Crown copyright 2024</a:t>
            </a:r>
          </a:p>
          <a:p>
            <a:pPr>
              <a:spcAft>
                <a:spcPts val="1200"/>
              </a:spcAft>
            </a:pPr>
            <a:r>
              <a:rPr kumimoji="0" lang="en-US" sz="800" b="0" i="0" u="none" strike="noStrike" kern="1200" cap="none" spc="0" normalizeH="0" baseline="0" noProof="0" dirty="0">
                <a:ln>
                  <a:noFill/>
                </a:ln>
                <a:solidFill>
                  <a:srgbClr val="080808"/>
                </a:solidFill>
                <a:effectLst/>
                <a:uLnTx/>
                <a:uFillTx/>
                <a:latin typeface="Arial"/>
                <a:ea typeface="+mn-ea"/>
                <a:cs typeface="+mn-cs"/>
              </a:rPr>
              <a:t>Produced by </a:t>
            </a:r>
            <a:r>
              <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KPMG LLP</a:t>
            </a:r>
            <a:endParaRPr kumimoji="0" lang="en-US" sz="8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80808"/>
                </a:solidFill>
                <a:effectLst/>
                <a:uLnTx/>
                <a:uFillTx/>
                <a:latin typeface="Arial"/>
                <a:ea typeface="+mn-ea"/>
                <a:cs typeface="+mn-cs"/>
              </a:rPr>
              <a:t>You may re-use this information (excluding logos) free of charge in any format or medium, under the terms of the Open Government </a:t>
            </a:r>
            <a:r>
              <a:rPr kumimoji="0" lang="en-US" sz="800" b="0" i="0" u="none" strike="noStrike" kern="1200" cap="none" spc="0" normalizeH="0" baseline="0" noProof="0" dirty="0" err="1">
                <a:ln>
                  <a:noFill/>
                </a:ln>
                <a:solidFill>
                  <a:srgbClr val="080808"/>
                </a:solidFill>
                <a:effectLst/>
                <a:uLnTx/>
                <a:uFillTx/>
                <a:latin typeface="Arial"/>
                <a:ea typeface="+mn-ea"/>
                <a:cs typeface="+mn-cs"/>
              </a:rPr>
              <a:t>Licence</a:t>
            </a:r>
            <a:r>
              <a:rPr kumimoji="0" lang="en-US" sz="800" b="0" i="0" u="none" strike="noStrike" kern="1200" cap="none" spc="0" normalizeH="0" baseline="0" noProof="0" dirty="0">
                <a:ln>
                  <a:noFill/>
                </a:ln>
                <a:solidFill>
                  <a:srgbClr val="080808"/>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80808"/>
                </a:solidFill>
                <a:effectLst/>
                <a:uLnTx/>
                <a:uFillTx/>
                <a:latin typeface="Arial"/>
                <a:ea typeface="+mn-ea"/>
                <a:cs typeface="+mn-cs"/>
              </a:rPr>
              <a:t>To view this </a:t>
            </a:r>
            <a:r>
              <a:rPr kumimoji="0" lang="en-US" sz="800" b="0" i="0" u="none" strike="noStrike" kern="1200" cap="none" spc="0" normalizeH="0" baseline="0" noProof="0" dirty="0" err="1">
                <a:ln>
                  <a:noFill/>
                </a:ln>
                <a:solidFill>
                  <a:srgbClr val="080808"/>
                </a:solidFill>
                <a:effectLst/>
                <a:uLnTx/>
                <a:uFillTx/>
                <a:latin typeface="Arial"/>
                <a:ea typeface="+mn-ea"/>
                <a:cs typeface="+mn-cs"/>
              </a:rPr>
              <a:t>licence</a:t>
            </a:r>
            <a:r>
              <a:rPr kumimoji="0" lang="en-US" sz="800" b="0" i="0" u="none" strike="noStrike" kern="1200" cap="none" spc="0" normalizeH="0" baseline="0" noProof="0" dirty="0">
                <a:ln>
                  <a:noFill/>
                </a:ln>
                <a:solidFill>
                  <a:srgbClr val="080808"/>
                </a:solidFill>
                <a:effectLst/>
                <a:uLnTx/>
                <a:uFillTx/>
                <a:latin typeface="Arial"/>
                <a:ea typeface="+mn-ea"/>
                <a:cs typeface="+mn-cs"/>
              </a:rPr>
              <a:t>, visit </a:t>
            </a:r>
            <a:r>
              <a:rPr kumimoji="0" lang="en-US" sz="800" b="1" i="0" u="none" strike="noStrike" kern="1200" cap="none" spc="0" normalizeH="0" baseline="0" noProof="0" dirty="0">
                <a:ln>
                  <a:noFill/>
                </a:ln>
                <a:solidFill>
                  <a:srgbClr val="080808"/>
                </a:solidFill>
                <a:effectLst/>
                <a:uLnTx/>
                <a:uFillTx/>
                <a:latin typeface="Arial"/>
                <a:ea typeface="+mn-ea"/>
                <a:cs typeface="+mn-cs"/>
              </a:rPr>
              <a:t>https://www.nationalarchives.gov.uk/doc/open-government-licence/</a:t>
            </a:r>
            <a:r>
              <a:rPr kumimoji="0" lang="en-US" sz="800" b="0" i="0" u="none" strike="noStrike" kern="1200" cap="none" spc="0" normalizeH="0" baseline="0" noProof="0" dirty="0">
                <a:ln>
                  <a:noFill/>
                </a:ln>
                <a:solidFill>
                  <a:srgbClr val="080808"/>
                </a:solidFill>
                <a:effectLst/>
                <a:uLnTx/>
                <a:uFillTx/>
                <a:latin typeface="Arial"/>
                <a:ea typeface="+mn-ea"/>
                <a:cs typeface="+mn-cs"/>
              </a:rPr>
              <a:t> or email: </a:t>
            </a:r>
            <a:r>
              <a:rPr lang="en-GB" sz="800" b="1" dirty="0">
                <a:hlinkClick r:id="rId3"/>
              </a:rPr>
              <a:t>psi@nationalarchives.gov.uk</a:t>
            </a:r>
            <a:endParaRPr lang="en-GB" sz="800" b="1" dirty="0"/>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80808"/>
                </a:solidFill>
                <a:effectLst/>
                <a:uLnTx/>
                <a:uFillTx/>
                <a:latin typeface="Arial"/>
                <a:ea typeface="+mn-ea"/>
                <a:cs typeface="+mn-cs"/>
              </a:rPr>
              <a:t>Where we have identified any third party copyright material you will need to obtain permission from the copyright holders concerned.</a:t>
            </a:r>
            <a:endParaRPr lang="en-GB" sz="1400" dirty="0"/>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800" b="1" i="0" u="none" strike="noStrike" kern="1200" cap="none" spc="0" normalizeH="0" baseline="0" noProof="0" dirty="0">
              <a:ln>
                <a:noFill/>
              </a:ln>
              <a:solidFill>
                <a:srgbClr val="080808"/>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0DB5D7F5-302F-E5B6-0979-0B26C2EA1265}"/>
              </a:ext>
            </a:extLst>
          </p:cNvPr>
          <p:cNvSpPr>
            <a:spLocks noGrp="1"/>
          </p:cNvSpPr>
          <p:nvPr>
            <p:ph type="sldNum" idx="12"/>
          </p:nvPr>
        </p:nvSpPr>
        <p:spPr/>
        <p:txBody>
          <a:bodyPr/>
          <a:lstStyle/>
          <a:p>
            <a:fld id="{00000000-1234-1234-1234-123412341234}" type="slidenum">
              <a:rPr lang="en-GB" sz="1200" smtClean="0"/>
              <a:pPr/>
              <a:t>4</a:t>
            </a:fld>
            <a:endParaRPr lang="en-GB" dirty="0"/>
          </a:p>
        </p:txBody>
      </p:sp>
    </p:spTree>
    <p:extLst>
      <p:ext uri="{BB962C8B-B14F-4D97-AF65-F5344CB8AC3E}">
        <p14:creationId xmlns:p14="http://schemas.microsoft.com/office/powerpoint/2010/main" val="1886111118"/>
      </p:ext>
    </p:extLst>
  </p:cSld>
  <p:clrMapOvr>
    <a:masterClrMapping/>
  </p:clrMapOvr>
</p:sld>
</file>

<file path=ppt/theme/theme1.xml><?xml version="1.0" encoding="utf-8"?>
<a:theme xmlns:a="http://schemas.openxmlformats.org/drawingml/2006/main" name="Title Slides">
  <a:themeElements>
    <a:clrScheme name="CO">
      <a:dk1>
        <a:srgbClr val="000000"/>
      </a:dk1>
      <a:lt1>
        <a:srgbClr val="FFFFFF"/>
      </a:lt1>
      <a:dk2>
        <a:srgbClr val="000000"/>
      </a:dk2>
      <a:lt2>
        <a:srgbClr val="FFFFFF"/>
      </a:lt2>
      <a:accent1>
        <a:srgbClr val="68CC00"/>
      </a:accent1>
      <a:accent2>
        <a:srgbClr val="2FBEFA"/>
      </a:accent2>
      <a:accent3>
        <a:srgbClr val="7E59F8"/>
      </a:accent3>
      <a:accent4>
        <a:srgbClr val="E41D7F"/>
      </a:accent4>
      <a:accent5>
        <a:srgbClr val="FF5951"/>
      </a:accent5>
      <a:accent6>
        <a:srgbClr val="FFB700"/>
      </a:accent6>
      <a:hlink>
        <a:srgbClr val="7E59F8"/>
      </a:hlink>
      <a:folHlink>
        <a:srgbClr val="2FBE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 option 1 ">
  <a:themeElements>
    <a:clrScheme name="CO">
      <a:dk1>
        <a:srgbClr val="000000"/>
      </a:dk1>
      <a:lt1>
        <a:srgbClr val="FFFFFF"/>
      </a:lt1>
      <a:dk2>
        <a:srgbClr val="000000"/>
      </a:dk2>
      <a:lt2>
        <a:srgbClr val="FFFFFF"/>
      </a:lt2>
      <a:accent1>
        <a:srgbClr val="68CC00"/>
      </a:accent1>
      <a:accent2>
        <a:srgbClr val="2FBEFA"/>
      </a:accent2>
      <a:accent3>
        <a:srgbClr val="7E59F8"/>
      </a:accent3>
      <a:accent4>
        <a:srgbClr val="E41D7F"/>
      </a:accent4>
      <a:accent5>
        <a:srgbClr val="FF5951"/>
      </a:accent5>
      <a:accent6>
        <a:srgbClr val="FFB700"/>
      </a:accent6>
      <a:hlink>
        <a:srgbClr val="7E59F8"/>
      </a:hlink>
      <a:folHlink>
        <a:srgbClr val="2FBE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page - option 1 ">
  <a:themeElements>
    <a:clrScheme name="CO">
      <a:dk1>
        <a:sysClr val="windowText" lastClr="000000"/>
      </a:dk1>
      <a:lt1>
        <a:sysClr val="window" lastClr="FFFFFF"/>
      </a:lt1>
      <a:dk2>
        <a:srgbClr val="000000"/>
      </a:dk2>
      <a:lt2>
        <a:srgbClr val="FFFFFF"/>
      </a:lt2>
      <a:accent1>
        <a:srgbClr val="68CC00"/>
      </a:accent1>
      <a:accent2>
        <a:srgbClr val="2FBEFA"/>
      </a:accent2>
      <a:accent3>
        <a:srgbClr val="7E59F8"/>
      </a:accent3>
      <a:accent4>
        <a:srgbClr val="E41D7F"/>
      </a:accent4>
      <a:accent5>
        <a:srgbClr val="FF5951"/>
      </a:accent5>
      <a:accent6>
        <a:srgbClr val="FFB700"/>
      </a:accent6>
      <a:hlink>
        <a:srgbClr val="7E59F8"/>
      </a:hlink>
      <a:folHlink>
        <a:srgbClr val="2FBEFA"/>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7364 CO TEMPLATE .potx" id="{F0C0B569-7285-4A0D-A64A-422F2F25FF29}" vid="{218F3526-3E22-420F-BBAC-D8F87A0D0A5F}"/>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243d5be-521d-4052-81ca-f0f31ea6f2da" xsi:nil="true"/>
    <lcf76f155ced4ddcb4097134ff3c332f xmlns="76c20338-46dc-4446-990b-3d01637c29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98918AABC2B944AD24464FE9149D82" ma:contentTypeVersion="18" ma:contentTypeDescription="Create a new document." ma:contentTypeScope="" ma:versionID="1d621d492901698fb9a67a95d3863565">
  <xsd:schema xmlns:xsd="http://www.w3.org/2001/XMLSchema" xmlns:xs="http://www.w3.org/2001/XMLSchema" xmlns:p="http://schemas.microsoft.com/office/2006/metadata/properties" xmlns:ns2="76c20338-46dc-4446-990b-3d01637c29a3" xmlns:ns3="e27542ab-a379-44af-9e0f-fdc005d15c69" xmlns:ns4="4243d5be-521d-4052-81ca-f0f31ea6f2da" targetNamespace="http://schemas.microsoft.com/office/2006/metadata/properties" ma:root="true" ma:fieldsID="2987aaca4622965ed80c86f969f05545" ns2:_="" ns3:_="" ns4:_="">
    <xsd:import namespace="76c20338-46dc-4446-990b-3d01637c29a3"/>
    <xsd:import namespace="e27542ab-a379-44af-9e0f-fdc005d15c69"/>
    <xsd:import namespace="4243d5be-521d-4052-81ca-f0f31ea6f2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20338-46dc-4446-990b-3d01637c2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7542ab-a379-44af-9e0f-fdc005d15c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43d5be-521d-4052-81ca-f0f31ea6f2d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ed5765e-19e4-4d6f-aa65-2fc36e72b3fe}" ma:internalName="TaxCatchAll" ma:showField="CatchAllData" ma:web="e27542ab-a379-44af-9e0f-fdc005d15c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986E2-4E5A-48B8-B124-6CB8FEDCF32C}">
  <ds:schemaRefs>
    <ds:schemaRef ds:uri="http://schemas.microsoft.com/sharepoint/v3/contenttype/forms"/>
  </ds:schemaRefs>
</ds:datastoreItem>
</file>

<file path=customXml/itemProps2.xml><?xml version="1.0" encoding="utf-8"?>
<ds:datastoreItem xmlns:ds="http://schemas.openxmlformats.org/officeDocument/2006/customXml" ds:itemID="{83C5C23B-5EA2-4ED5-8613-71B0AE46AAB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c578484-6368-4c49-8c9b-06f659175f2b"/>
    <ds:schemaRef ds:uri="http://purl.org/dc/elements/1.1/"/>
    <ds:schemaRef ds:uri="http://schemas.microsoft.com/office/2006/metadata/properties"/>
    <ds:schemaRef ds:uri="6e522a11-feed-49a0-bdd4-25afa35e0ea5"/>
    <ds:schemaRef ds:uri="http://www.w3.org/XML/1998/namespace"/>
    <ds:schemaRef ds:uri="http://purl.org/dc/dcmitype/"/>
    <ds:schemaRef ds:uri="4243d5be-521d-4052-81ca-f0f31ea6f2da"/>
    <ds:schemaRef ds:uri="76c20338-46dc-4446-990b-3d01637c29a3"/>
  </ds:schemaRefs>
</ds:datastoreItem>
</file>

<file path=customXml/itemProps3.xml><?xml version="1.0" encoding="utf-8"?>
<ds:datastoreItem xmlns:ds="http://schemas.openxmlformats.org/officeDocument/2006/customXml" ds:itemID="{CB846ECC-769C-4010-876C-65B4662B6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20338-46dc-4446-990b-3d01637c29a3"/>
    <ds:schemaRef ds:uri="e27542ab-a379-44af-9e0f-fdc005d15c69"/>
    <ds:schemaRef ds:uri="4243d5be-521d-4052-81ca-f0f31ea6f2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3361</TotalTime>
  <Words>664</Words>
  <Application>Microsoft Office PowerPoint</Application>
  <PresentationFormat>On-screen Show (4:3)</PresentationFormat>
  <Paragraphs>88</Paragraphs>
  <Slides>4</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vt:i4>
      </vt:variant>
    </vt:vector>
  </HeadingPairs>
  <TitlesOfParts>
    <vt:vector size="9" baseType="lpstr">
      <vt:lpstr>Arial</vt:lpstr>
      <vt:lpstr>Calibri</vt:lpstr>
      <vt:lpstr>Title Slides</vt:lpstr>
      <vt:lpstr>Content page - option 1 </vt:lpstr>
      <vt:lpstr>1_Content page - option 1 </vt:lpstr>
      <vt:lpstr>Recruitment with Success Profiles: Summary of Courses  </vt:lpstr>
      <vt:lpstr>Recruitment with Success Profiles Courses</vt:lpstr>
      <vt:lpstr>Possible Learner Routes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with Success Profiles</dc:title>
  <dc:creator>Hughes, Carol</dc:creator>
  <cp:lastModifiedBy>Westhead, Sophie</cp:lastModifiedBy>
  <cp:revision>16</cp:revision>
  <dcterms:created xsi:type="dcterms:W3CDTF">2021-12-21T11:20:48Z</dcterms:created>
  <dcterms:modified xsi:type="dcterms:W3CDTF">2024-11-05T15:14:05Z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0x0101006A98918AABC2B944AD24464FE9149D82</vt:lpwstr>
  </property>
  <property fmtid="{D5CDD505-2E9C-101B-9397-08002B2CF9AE}" pid="3" name="MediaServiceImageTags">
    <vt:lpwstr/>
  </property>
</Properties>
</file>